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20"/>
  </p:notesMasterIdLst>
  <p:sldIdLst>
    <p:sldId id="272" r:id="rId2"/>
    <p:sldId id="273" r:id="rId3"/>
    <p:sldId id="296" r:id="rId4"/>
    <p:sldId id="274" r:id="rId5"/>
    <p:sldId id="276" r:id="rId6"/>
    <p:sldId id="297" r:id="rId7"/>
    <p:sldId id="277" r:id="rId8"/>
    <p:sldId id="282" r:id="rId9"/>
    <p:sldId id="291" r:id="rId10"/>
    <p:sldId id="292" r:id="rId11"/>
    <p:sldId id="293" r:id="rId12"/>
    <p:sldId id="294" r:id="rId13"/>
    <p:sldId id="281" r:id="rId14"/>
    <p:sldId id="289" r:id="rId15"/>
    <p:sldId id="279" r:id="rId16"/>
    <p:sldId id="295" r:id="rId17"/>
    <p:sldId id="299" r:id="rId18"/>
    <p:sldId id="29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31" d="100"/>
          <a:sy n="131" d="100"/>
        </p:scale>
        <p:origin x="416" y="1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2/17/19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8BF824-1AE1-4DE4-BA16-B97653DEA28F}" type="slidenum">
              <a:rPr lang="en-US" smtClean="0"/>
              <a:t>9</a:t>
            </a:fld>
            <a:endParaRPr lang="en-US"/>
          </a:p>
        </p:txBody>
      </p:sp>
    </p:spTree>
    <p:extLst>
      <p:ext uri="{BB962C8B-B14F-4D97-AF65-F5344CB8AC3E}">
        <p14:creationId xmlns:p14="http://schemas.microsoft.com/office/powerpoint/2010/main" val="3005399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8BF824-1AE1-4DE4-BA16-B97653DEA28F}" type="slidenum">
              <a:rPr lang="en-US" smtClean="0"/>
              <a:t>10</a:t>
            </a:fld>
            <a:endParaRPr lang="en-US"/>
          </a:p>
        </p:txBody>
      </p:sp>
    </p:spTree>
    <p:extLst>
      <p:ext uri="{BB962C8B-B14F-4D97-AF65-F5344CB8AC3E}">
        <p14:creationId xmlns:p14="http://schemas.microsoft.com/office/powerpoint/2010/main" val="2667195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8BF824-1AE1-4DE4-BA16-B97653DEA28F}" type="slidenum">
              <a:rPr lang="en-US" smtClean="0"/>
              <a:t>11</a:t>
            </a:fld>
            <a:endParaRPr lang="en-US"/>
          </a:p>
        </p:txBody>
      </p:sp>
    </p:spTree>
    <p:extLst>
      <p:ext uri="{BB962C8B-B14F-4D97-AF65-F5344CB8AC3E}">
        <p14:creationId xmlns:p14="http://schemas.microsoft.com/office/powerpoint/2010/main" val="2957515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1A1D30-C0A0-4124-A783-34D9F15FA0FE}" type="datetime1">
              <a:rPr lang="en-US" smtClean="0"/>
              <a:t>2/17/19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50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28077-7188-48C5-8679-2287FAC952E9}" type="datetime1">
              <a:rPr lang="en-US" smtClean="0"/>
              <a:t>2/17/19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24740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2/17/19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02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6BD99-6FFD-46C5-B5E2-43A34BDA2566}" type="datetime1">
              <a:rPr lang="en-US" smtClean="0"/>
              <a:t>2/17/19</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97743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22678E-214C-4CF8-97C7-95015FB02960}" type="datetime1">
              <a:rPr lang="en-US" smtClean="0"/>
              <a:t>2/17/19</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14857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5660E0-FA77-4473-A859-74127B089143}" type="datetime1">
              <a:rPr lang="en-US" smtClean="0"/>
              <a:t>2/17/19</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01810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188D7B8-9F07-4899-827D-5F3CFDDEB574}" type="datetime1">
              <a:rPr lang="en-US" smtClean="0"/>
              <a:t>2/17/19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69880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5197C5C-1CD1-417D-A89C-14747F5222C7}" type="datetime1">
              <a:rPr lang="en-US" smtClean="0"/>
              <a:t>2/17/19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1CF334-2D5C-4859-84A6-CA7E6E43FAEB}" type="slidenum">
              <a:rPr lang="en-US" smtClean="0"/>
              <a:t>‹#›</a:t>
            </a:fld>
            <a:endParaRPr lang="en-US"/>
          </a:p>
        </p:txBody>
      </p:sp>
    </p:spTree>
    <p:extLst>
      <p:ext uri="{BB962C8B-B14F-4D97-AF65-F5344CB8AC3E}">
        <p14:creationId xmlns:p14="http://schemas.microsoft.com/office/powerpoint/2010/main" val="11783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2/17/19</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82618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2D5871-AB0F-4B3D-8861-97E78CB7B47E}" type="datetime1">
              <a:rPr lang="en-US" smtClean="0"/>
              <a:t>2/17/19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33020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18406-4C3F-4F3E-80BD-A22568EA37EB}" type="datetime1">
              <a:rPr lang="en-US" smtClean="0"/>
              <a:t>2/17/19</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09203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1146459-E3C3-4969-9224-5ED50B492D17}" type="datetime1">
              <a:rPr lang="en-US" smtClean="0"/>
              <a:pPr/>
              <a:t>2/17/19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Add a footer</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01CF334-2D5C-4859-84A6-CA7E6E43FAEB}"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524630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debonogroup.com/six_thinking_hats.ph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6012" y="792644"/>
            <a:ext cx="10058400" cy="3566160"/>
          </a:xfrm>
        </p:spPr>
        <p:txBody>
          <a:bodyPr/>
          <a:lstStyle/>
          <a:p>
            <a:r>
              <a:rPr lang="en-US" dirty="0"/>
              <a:t>Teaching Critical Thinking Skills More Creatively</a:t>
            </a:r>
          </a:p>
        </p:txBody>
      </p:sp>
      <p:sp>
        <p:nvSpPr>
          <p:cNvPr id="5" name="Subtitle 4"/>
          <p:cNvSpPr>
            <a:spLocks noGrp="1"/>
          </p:cNvSpPr>
          <p:nvPr>
            <p:ph type="subTitle" idx="1"/>
          </p:nvPr>
        </p:nvSpPr>
        <p:spPr/>
        <p:txBody>
          <a:bodyPr/>
          <a:lstStyle/>
          <a:p>
            <a:r>
              <a:rPr lang="en-US" dirty="0"/>
              <a:t>Amy Christensen</a:t>
            </a:r>
          </a:p>
          <a:p>
            <a:endParaRPr lang="en-US" dirty="0"/>
          </a:p>
          <a:p>
            <a:endParaRPr lang="en-US" dirty="0"/>
          </a:p>
        </p:txBody>
      </p:sp>
      <p:pic>
        <p:nvPicPr>
          <p:cNvPr id="2" name="Picture 1"/>
          <p:cNvPicPr>
            <a:picLocks noChangeAspect="1"/>
          </p:cNvPicPr>
          <p:nvPr/>
        </p:nvPicPr>
        <p:blipFill>
          <a:blip r:embed="rId3"/>
          <a:stretch>
            <a:fillRect/>
          </a:stretch>
        </p:blipFill>
        <p:spPr>
          <a:xfrm>
            <a:off x="8745434" y="959950"/>
            <a:ext cx="2876550" cy="2914650"/>
          </a:xfrm>
          <a:prstGeom prst="rect">
            <a:avLst/>
          </a:prstGeom>
        </p:spPr>
      </p:pic>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buFont typeface="+mj-lt"/>
              <a:buAutoNum type="arabicPeriod"/>
            </a:pPr>
            <a:r>
              <a:rPr lang="en-US" sz="3200" dirty="0"/>
              <a:t>Look at what “critical thinking” is.</a:t>
            </a:r>
          </a:p>
          <a:p>
            <a:pPr marL="514350" indent="-514350">
              <a:buFont typeface="+mj-lt"/>
              <a:buAutoNum type="arabicPeriod"/>
            </a:pPr>
            <a:r>
              <a:rPr lang="en-US" sz="3200" dirty="0"/>
              <a:t>Justify why we should teach critical thinking skills.</a:t>
            </a:r>
          </a:p>
          <a:p>
            <a:pPr marL="514350" indent="-514350">
              <a:buFont typeface="+mj-lt"/>
              <a:buAutoNum type="arabicPeriod"/>
            </a:pPr>
            <a:r>
              <a:rPr lang="en-US" sz="3200" dirty="0"/>
              <a:t>Make hats and try the activity</a:t>
            </a:r>
          </a:p>
          <a:p>
            <a:pPr marL="514350" indent="-514350">
              <a:buFont typeface="+mj-lt"/>
              <a:buAutoNum type="arabicPeriod"/>
            </a:pPr>
            <a:r>
              <a:rPr lang="en-US" sz="3200" dirty="0"/>
              <a:t>Brainstorm other ways to teach critical thinking skills</a:t>
            </a:r>
          </a:p>
          <a:p>
            <a:pPr marL="514350" indent="-514350">
              <a:buFont typeface="+mj-lt"/>
              <a:buAutoNum type="arabicPeriod"/>
            </a:pPr>
            <a:r>
              <a:rPr lang="en-US" sz="3200" dirty="0"/>
              <a:t>Wrap up</a:t>
            </a:r>
          </a:p>
        </p:txBody>
      </p:sp>
      <p:sp>
        <p:nvSpPr>
          <p:cNvPr id="5" name="Rectangle 4"/>
          <p:cNvSpPr/>
          <p:nvPr/>
        </p:nvSpPr>
        <p:spPr>
          <a:xfrm>
            <a:off x="5974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pic>
        <p:nvPicPr>
          <p:cNvPr id="2050" name="Picture 2" descr="C:\Users\Amy\AppData\Local\Microsoft\Windows\Temporary Internet Files\Content.IE5\JRD6664P\Agenda_Feature-300x10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2256" y="603504"/>
            <a:ext cx="2743200" cy="950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9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563789"/>
          </a:xfrm>
        </p:spPr>
        <p:txBody>
          <a:bodyPr>
            <a:normAutofit fontScale="90000"/>
          </a:bodyPr>
          <a:lstStyle/>
          <a:p>
            <a:r>
              <a:rPr lang="en-US" dirty="0"/>
              <a:t>Definition of critical thinking skills</a:t>
            </a:r>
          </a:p>
        </p:txBody>
      </p:sp>
      <p:sp>
        <p:nvSpPr>
          <p:cNvPr id="3" name="Content Placeholder 2"/>
          <p:cNvSpPr>
            <a:spLocks noGrp="1"/>
          </p:cNvSpPr>
          <p:nvPr>
            <p:ph idx="1"/>
          </p:nvPr>
        </p:nvSpPr>
        <p:spPr>
          <a:xfrm>
            <a:off x="1060704" y="1242230"/>
            <a:ext cx="10058400" cy="4023360"/>
          </a:xfrm>
        </p:spPr>
        <p:txBody>
          <a:bodyPr>
            <a:normAutofit/>
          </a:bodyPr>
          <a:lstStyle/>
          <a:p>
            <a:r>
              <a:rPr lang="en-US" dirty="0"/>
              <a:t>From the Australian Curriculum website:  </a:t>
            </a:r>
            <a:br>
              <a:rPr lang="en-US" dirty="0"/>
            </a:br>
            <a:br>
              <a:rPr lang="en-US" dirty="0"/>
            </a:br>
            <a:r>
              <a:rPr lang="en-US" dirty="0"/>
              <a:t>“Critical thinking is the core of most intellectual activity that involves students in learning to recognize or develop an argument, use evidence in support of that argument, draw reasoned conclusions, and use information to solve problems”.</a:t>
            </a:r>
            <a:br>
              <a:rPr lang="en-US" dirty="0"/>
            </a:br>
            <a:r>
              <a:rPr lang="en-US" dirty="0"/>
              <a:t> </a:t>
            </a:r>
            <a:br>
              <a:rPr lang="en-US" dirty="0"/>
            </a:br>
            <a:r>
              <a:rPr lang="en-US" dirty="0"/>
              <a:t>Examples of thinking skills are:</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4382106"/>
              </p:ext>
            </p:extLst>
          </p:nvPr>
        </p:nvGraphicFramePr>
        <p:xfrm>
          <a:off x="1949704" y="3511296"/>
          <a:ext cx="8128000" cy="2815674"/>
        </p:xfrm>
        <a:graphic>
          <a:graphicData uri="http://schemas.openxmlformats.org/drawingml/2006/table">
            <a:tbl>
              <a:tblPr firstRow="1" bandRow="1">
                <a:tableStyleId>{8799B23B-EC83-4686-B30A-512413B5E67A}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2815674">
                <a:tc>
                  <a:txBody>
                    <a:bodyPr/>
                    <a:lstStyle/>
                    <a:p>
                      <a:pPr lvl="1"/>
                      <a:r>
                        <a:rPr lang="en-US" sz="2000" dirty="0"/>
                        <a:t>interpreting</a:t>
                      </a:r>
                    </a:p>
                    <a:p>
                      <a:pPr lvl="1"/>
                      <a:r>
                        <a:rPr lang="en-US" sz="2000" dirty="0"/>
                        <a:t>analyzing </a:t>
                      </a:r>
                    </a:p>
                    <a:p>
                      <a:pPr lvl="1"/>
                      <a:r>
                        <a:rPr lang="en-US" sz="2000" dirty="0"/>
                        <a:t>evaluation </a:t>
                      </a:r>
                    </a:p>
                    <a:p>
                      <a:pPr lvl="1"/>
                      <a:r>
                        <a:rPr lang="en-US" sz="2000" dirty="0"/>
                        <a:t>explaining </a:t>
                      </a:r>
                    </a:p>
                    <a:p>
                      <a:pPr lvl="1"/>
                      <a:r>
                        <a:rPr lang="en-US" sz="2000" dirty="0"/>
                        <a:t>sequencing </a:t>
                      </a:r>
                    </a:p>
                    <a:p>
                      <a:pPr lvl="1"/>
                      <a:r>
                        <a:rPr lang="en-US" sz="2000" dirty="0"/>
                        <a:t>reasoning </a:t>
                      </a:r>
                    </a:p>
                    <a:p>
                      <a:pPr lvl="1"/>
                      <a:r>
                        <a:rPr lang="en-US" sz="2000" dirty="0"/>
                        <a:t>comparing </a:t>
                      </a:r>
                    </a:p>
                    <a:p>
                      <a:endParaRPr lang="en-US" sz="2000" dirty="0"/>
                    </a:p>
                  </a:txBody>
                  <a:tcPr/>
                </a:tc>
                <a:tc>
                  <a:txBody>
                    <a:bodyPr/>
                    <a:lstStyle/>
                    <a:p>
                      <a:pPr lvl="1"/>
                      <a:r>
                        <a:rPr lang="en-US" sz="2000" dirty="0"/>
                        <a:t>questioning </a:t>
                      </a:r>
                    </a:p>
                    <a:p>
                      <a:pPr lvl="1"/>
                      <a:r>
                        <a:rPr lang="en-US" sz="2000" dirty="0"/>
                        <a:t>inferring </a:t>
                      </a:r>
                    </a:p>
                    <a:p>
                      <a:pPr lvl="1"/>
                      <a:r>
                        <a:rPr lang="en-US" sz="2000" dirty="0"/>
                        <a:t>hypothesizing </a:t>
                      </a:r>
                    </a:p>
                    <a:p>
                      <a:pPr lvl="1"/>
                      <a:r>
                        <a:rPr lang="en-US" sz="2000" dirty="0"/>
                        <a:t>appraising,</a:t>
                      </a:r>
                    </a:p>
                    <a:p>
                      <a:pPr lvl="1"/>
                      <a:r>
                        <a:rPr lang="en-US" sz="2000" dirty="0"/>
                        <a:t>testing </a:t>
                      </a:r>
                    </a:p>
                    <a:p>
                      <a:pPr lvl="1"/>
                      <a:r>
                        <a:rPr lang="en-US" sz="2000" dirty="0"/>
                        <a:t>generalizing”     </a:t>
                      </a:r>
                    </a:p>
                    <a:p>
                      <a:r>
                        <a:rPr lang="en-US" sz="2000" dirty="0"/>
                        <a:t> </a:t>
                      </a:r>
                    </a:p>
                    <a:p>
                      <a:endParaRPr lang="en-US" sz="2000" dirty="0"/>
                    </a:p>
                  </a:txBody>
                  <a:tcPr/>
                </a:tc>
                <a:extLst>
                  <a:ext uri="{0D108BD9-81ED-4DB2-BD59-A6C34878D82A}">
                    <a16:rowId xmlns:a16="http://schemas.microsoft.com/office/drawing/2014/main" val="10000"/>
                  </a:ext>
                </a:extLst>
              </a:tr>
            </a:tbl>
          </a:graphicData>
        </a:graphic>
      </p:graphicFrame>
      <p:pic>
        <p:nvPicPr>
          <p:cNvPr id="3074" name="Picture 2" descr="C:\Users\Amy\AppData\Local\Microsoft\Windows\Temporary Internet Files\Content.IE5\MG8WR0WW\brain[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6400" y="-73152"/>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421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0352" y="222595"/>
            <a:ext cx="10058400" cy="1450757"/>
          </a:xfrm>
        </p:spPr>
        <p:txBody>
          <a:bodyPr/>
          <a:lstStyle/>
          <a:p>
            <a:r>
              <a:rPr lang="en-US" dirty="0"/>
              <a:t>Why teach critical thinking skills?</a:t>
            </a:r>
          </a:p>
        </p:txBody>
      </p:sp>
      <p:sp>
        <p:nvSpPr>
          <p:cNvPr id="4" name="Content Placeholder 3"/>
          <p:cNvSpPr>
            <a:spLocks noGrp="1"/>
          </p:cNvSpPr>
          <p:nvPr>
            <p:ph idx="1"/>
          </p:nvPr>
        </p:nvSpPr>
        <p:spPr>
          <a:xfrm>
            <a:off x="621792" y="1991106"/>
            <a:ext cx="10058400" cy="4023360"/>
          </a:xfrm>
        </p:spPr>
        <p:txBody>
          <a:bodyPr>
            <a:normAutofit/>
          </a:bodyPr>
          <a:lstStyle/>
          <a:p>
            <a:r>
              <a:rPr lang="en-US" sz="2800" dirty="0"/>
              <a:t>1.  Write down your answer on your personal white board.</a:t>
            </a:r>
            <a:br>
              <a:rPr lang="en-US" sz="2800" dirty="0"/>
            </a:br>
            <a:endParaRPr lang="en-US" sz="2800" dirty="0"/>
          </a:p>
          <a:p>
            <a:r>
              <a:rPr lang="en-US" sz="2800" dirty="0"/>
              <a:t>2.  Then, form a  group of 4 and share your answers.</a:t>
            </a:r>
            <a:br>
              <a:rPr lang="en-US" sz="2800" dirty="0"/>
            </a:br>
            <a:endParaRPr lang="en-US" sz="2800" dirty="0"/>
          </a:p>
          <a:p>
            <a:r>
              <a:rPr lang="en-US" sz="2800" dirty="0"/>
              <a:t>3.  Choose one of the answers to share with the large group.</a:t>
            </a:r>
          </a:p>
        </p:txBody>
      </p:sp>
      <p:pic>
        <p:nvPicPr>
          <p:cNvPr id="1026" name="Picture 2" descr="C:\Users\Amy\AppData\Local\Microsoft\Windows\Temporary Internet Files\Content.IE5\JRD6664P\whiteboard-2903269_960_72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9907" y="4395978"/>
            <a:ext cx="3296988"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55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My top 3 reasons are you need these skills in…</a:t>
            </a:r>
          </a:p>
        </p:txBody>
      </p:sp>
      <p:sp>
        <p:nvSpPr>
          <p:cNvPr id="9" name="AutoShape 12" descr="data:image/png;base64,%20iVBORw0KGgoAAAANSUhEUgAAAOQAAAGsCAYAAAG6LDuuAAAAAXNSR0IArs4c6QAAAARnQU1BAACxjwv8YQUAAAAJcEhZcwAADsMAAA7DAcdvqGQAAP+lSURBVHhe7P0JvGXHVR6K1xnv1LdHdUtqqTXLsiVjYsw8RGIwMeBgg6NAwvRnDEPCSyCQl+TlL5QE8jIRhkw4TIGESSIEPAAGYys2nrCwLduyZVmSNUs9d9/xzP/v+1atvWvvs/e553a3zMvv/757a9eqNdWqWlV777PPuec2wqXFz8Xa8bdiXUCh0+tfcvOkv90LjQbZE0gbYcIqqk1QkQYrNHDodNpGU4afaGWgoXStfvwTn2yBGFNk3oCj118Dn/KaqcaG9yaPiocNOO20u8YXxrIxOwByC9Y4bKFjaTd5uP5FN31fquCVNETDxL0xAI0iR9qSQ4Uva8DrEF72BZ89Yi0dxPjliYxdmHPA2aPBEMdJ6G9vh/NnzqKcC+vnzoXN82sIyCfRYLNBbfshyGq1mupPh/Xz5782jz7WGBopc9YIzQ5SAm+dxYWw98D+sHpgX+juWQpLe1fl0Ts0ClbQJWUtP5qWOqVLtQj1GTtmIPplGwaoZI4D64am0XVNHg8R1OLR7F1iKSgoAu45o908dh9nRS03pUI0EUtT7noOo6R29Lpj94J83b/96V+eXHH0qsZ4DHVO7whlgoyjPZ6MQEN9PAIdnaHudLGCAeXVp7SBsYDg1mN+afdd3/a14eCRg+ED73wfpWZM5WdPnA1PPnc6PPU8yrOxfv6M6gcefjp85IEPhk88eSJ89q1Xh8chP/P84+HI8ig8+vBD4ZGnT4VnoPv08bPSf1p2KM+B9/wp+M/Hy77CgcsOTZb3rISv/47/a7L/4OUIGqPiNuZoOQIGBQYGbKZok9JI2x044bDIsZFyQuQYR6pyaL/6sz8SDh25LPz5O9/LwaPTQwcnS6sr4W1v+ePJDddda9PLDuJUsj0G7QGwkMcI0ELHbXi2qSSvgZ2hqbWGmLe94uWY3kP59HaWur/JqNBDA78a0QgHpNRqdgp+sQ0anad6QxCpzgiz5XQKdToejREq4kHYb3/720kqUgs9q+YGZ2IacBLZ6pTnJPbYaDYad9xxh7Gihp38c5Tb88PSQqjT3lb/dXQ1HAzCaDgMo9EwDIcDtVXHMoYsbadlVKYH/YJcGY6dKuzV/Xsne/ftC7/8K78drr76Gi2eyZhXDeQOiVGNvPie1ULi8nYnWDitJq9cBksNf7m4rLOv+7ovD/sOHggfes/7bSG12p3f5skAvnP4NJanM2Pn/NFIF49K0CWyJqIwvdyUPI866vLGyAuIelP8BJJQT0TSqS7njqRDnx6v61ArcgHThf5859hIsbniyDPUjpZBsHggdXr4KYNrglCnXDSpTqoun+rIG6xJJlqUNy2IAh9ge2JDywYWpxct+82MVFc44I9DragzxHbKEFUyTS50/qQLyYZtVxphVmekKedv5HvHUpFIQuMRInHgjAJx4EDUyRwAhc6A3He1jlFFGdHkztRiSkaqKwaR66ekdRadyxGKHBX000ZqDaAzcnhiIWykOruwVitz7HXGU61KMDl+4yKS0PV0ZBMUzlh0rbMYoE6tT7BdMwGNslFE2jvIaMnMPCvOd8QbAiKONA4RSA0yM3aARsZ3mnz+sEYZ4nTotCmaslocWDGnlEOU953BHVAuUk6MlszbkYfKiqpIRBSnVyfCYo/uMKMj0o7StvOyn4wnJRwwvelC0r2MEVMgK+1I9hG8epgoMtOaMmup5votdKoLkw80KtNR5gzwjqdo/qgZ9TN+RGzLfcypOLgI33vFVUdf9zv3/E54+ctfhhzjxAgFqqhmcZ4KnfBgbcLrZrwT9G5Jbmxshc//ki/QEJ/85KfsIk57CTc3w0C3KLwtGdmtixeszBHuIkbonLejY7VRo53JUGhv7WHUGYc+fDGG4slBUXMV2+oiLFibsrzQVoKMZ7pRpkIN+yGDPCHxHzslD/etg8HjpN1ZLSiWw+qCQ6FD3a6wB08BD0YCvE9KEG0yZ1bIj5LIM7Kk48ZxxEShUy4I13EnGUrtzGn8EeUvI2IhL9MA2W7iXh4z6zmllLj36LGrXvdv/83PPL5v78q1IyYekL0IFOgzBQpWtraaiVglsE6pyDweueJo+Ia/eScWWS8cf/q5uHoFvIYZjfbs3Xcw7D94mcq+A1b27jsUVsFnvW//obB3P+j94Mfiel4O39wKb976ofCO1j8ND+z7t1rNCqEwvQIYcWRTUwykPKer9Ii73vLt4fHjm+HDjz4Tjpz9hsjlLNnqdat7r8T0sl/GYkzkGU45pf6Ck3y1QfEn0ybpNEGWJtF1adUIW1tb4fTzJ/LplToOuB7DgEUcmdhNQmyjsX52LayfWwsb59bBsDDypQjoxh1cClTHjqf3abEm3JGeNUTnWxubod1pq3QWuqG32S/tNDRKW0/PL9htOad0r1FFykAl0tYhp6CF5d/pdsLi8lJYWFpEvSCn1k/UR6XtkbkhDz5KnfataWbWhXVvMZqAjpvtRuguLOAlfwsvvFBabfChYcqyJFTzEGXmw6Te6d/kIU4CSlxACWQEXrvdttMacsv8DnFip1+B/GhGD0T2SAjt5YWlFZPlOHv02NX7fJSGOEq5MH5OmVT9YARaeOrHQm9ovt1PI5w7cyZsrK07Q+CzJ5VWq/su2G9ZacTi7bpiepgB1M2tZhO0SnOr3el8ih3cdZdmVZ3qcPvtt7ePHesujMdb3VZrodlu95rjcau1ttZfgHgJjlqdDi9N3fZksg7/i83RqIEdMGm02814PRxwKnH+xGv3cWPQ6zU2V1eXh40GNFX2jPr9J7bvuefBATttvPrVr17av//c5f3+cAURLo7HzYVmc3xoOJzsa7VaS5PJEJ23upC14JhPYtqYPj4lgD0HMEFHk1Gz2Ro0GuMBpruHjjdbrcbzcH8esu1Wa9wbDCbHb7vtPWf1oOCGG25oLi0NOlCGk/YYU7Y4HDYmWJl9ONwGGyVsYm9vwska2jgrNM+jXsOdwRodo5yD3dpw2F7DtJJeHw7HQ9hsLS521lqtyfby8uGNffu+USMF7mreeec9bTAxbV2MptXCqBv9PgJvtFurq3op2Nje7mJY62FhYYwJW5Tt9nZLy2dhoT8eDhfGS0vDxtYWsjAZjnq9rXEXGbniioOjhYXh6ODBPxjcfXe+2C8FfhjlRUYKfDz67UbmyDq8+WUvmWyubYDjW8K2gsdkj1QxIPsNXawqpVNH2xoaLoE8RA9q7j98IHzwT/9MDR1uuPVFk97WtlrmgrW7MSZ8CAxCfJwQOi1/ZuRd4VrMo5S9S5PtP3xQneos1NvuRU95lLTxzlm4wdV2PlZFppvVmTaOPj47nj1xRrU65KnJVFDQKU8e7MAckYfd1se+g+0635k4fTasnT2HSxoWKZCPgxSUFBw5XtgyDXUoA7QlVm+o1aA0mnSwBkCs6l2J/WHvgX1hz75Vs1GerVuZRDs5UmEABnUoSIk9qQWAdi2AJAvFXhcUAPLokLXJjbLuTDfvUO2opgoHI1SbqYED4kQQMmMDOuYCNeUk2Y6UT6l0rrru2ITPBf7bb70V+nwtAjFrdsTFgVoPO3gZIg+FYN3FVKsFT7iY2fZRDtkivxH+5mtuD8v794VPfeKTtkodTzx3CuW03o3QOxJ6V+JMuPW6y8L77v9g+OSTJ8E/Exaaw7A4WQ+PfOrp8MRjD4V9bZz5Nk+Ep47zXQd/FwI+0GYdxyXEEV6jefiOv/8zmpJ8FAld4EsiXrvdCV/8ilvCn/75Q+DSHR/jUE6AwO/r/9n3hqX9q+HxTzzC2fYOAxgPx+nkg2HUeplnU8vCDuz1KEnT6/A6FiFncIkrDGjrDCfkcP0NN2BK92JKH8mnlMqFdx5U9MDT+KQzfk2hLmq9CyGe2dB7XFL5Ko1XVUX0sY99LKNZUqRt0unrU4LuC7UTkWMdwof3zGl6yUteAlaxIyF2lsbAV8618N64anVyiP2IhKzwjgPfMfB3HMQvvasAHePl70IM4rsMqR6LnaOtc/WlRQP88Z/8mUZoCyMuDtC+H/nwiLeD+pGQNd9QzxcOkaWCNdpfecdnY5Xu03vaWQ7LqJxSoJzT+ZDbJB3mQ65z6vxyMPMFYf4LHZYN1cTB6yqQPWCeUiSqZZ+xQ+aj5LCiA42Mv5DJkeswkRFpB05JGlVih1xFEe6MJH/YjnWKjBeL9FId0O6TfB9PNqVsu0FKFwCe+PytkhMSm0xHHHSWKY7QljdRdqSmOjKZOyNI83m7B5GIcmRTZ8imtAxzkvOzjthp7CANzkKxH0ceSN6rOtRtnS6aRdBAP9Gx+y/yTIevITOIxxqFfdF9HKo6VELzIHKDCPmOji3qSOtpBZvWliKL1FGzo9jWmQmwKSVtfDNOjVJataoMpkMiq9xVYoM6DijmEEhHmIDK+pEnp9FwOrbLJQPbifOsQ2dlqiUjq7yOtLdzqwwupyRdHdahL5jowMFW1gl/jJHRWafkxesAeW5ThSyHvOQ4ykaZ44TWj8hcb8RX4ESmE2nA93mcUjJzwwzRyJ0WOpHM2rppYpujJEO6PESalZFWXXXtMazacfjQ/Q+E1dUVXXAZEoOyi7G1dSEWzabdy/hy97qll3DRO8A3Aj7rs18eFpaXwpOP+LsEAF+QnDlzCrcE9q4A369izSf9LPaugb874O8apMXeJTA6t1vodnWiifHkq5S354uLi7E1DU5LNpUo/p6HeJkcJf44k9OddJNQiIBOHDKJDvNiDqNUKMqlIDsWq+Kr4rgo8x7Asvk3pVkwebEjL8wlKivxp8ku4wUx6dAUC4jzXnSa86yRyqyQxyJzkTjEJLKJVXoN7gJH4X/c+3vh5InnJDTDHL5PZWcHjSbjJeD2MN4kXH7lVeG1X/c1ob2wEJ5+7HFbpYwFsWmFHTh4OOxH8Sf7e/X0H2WfFXs3gO8OsJ5+N+C9iz8eTux7V/jD/t8P+25ZD/1+X74LOYzxkpxCeaREcfqKuGHju8Jvfei/hkeeXQv/4i18VsQZyH3L4uprjk1G3MgSMBoLQtDVOo9Qt+1QkJZkhHfMIKTiZpJEMjz1qSezM26sooaiRw2pdc/uqIqCfbVxbl3vAGzzYVKEzZDltaGXaOaKJxTVOmZTajl0mCkMzA6g3Bqb65uh1WmFzoJ9/k7nT3YiqUEjREk7c1/q0JQtRjlRmxwrbkSNNvbq4sJiWFxaDkvLy2HQ68ctFq1MWZ2RsE9HmW9CHVLJx2gCi9g4PjYeG6GNV0ptjK7dthMF2+pRTulcygAIsNmf0sMCqEMkE0eLwsbhHZFjHkx/ElrtZjwFNnH9w52a5sp1YKOFZ21WbPNluB4eAjZC6J45eYqVtaDp3eY8o+iAe4svPvn+Mkcnvg7QQc3u/FJGPhfjyeePUyNDIz6JPwjZJkryBD99ol9XXM+f8HtpbV157MAXJ0/5oYbDt33b7QvD4VZ3795u6+zZVguXsPb58+PG0tJkaXt71G02R00sgnazOW6Ox0tZpGzjkov7igE/x8zh4hI6wGmyy+flWysrw1GjgSvraGHcbC71e7392xrZRz/6xYdarcFlWATouLHYbk+W+v3J5e12c3k4nCy0WqMun/Bbp6GFmUKnY04VAglIJJ/ut9HZaIh1tDUaNfq4Izjf6TSf46hDGPYHg9a5Awdue7Z1xx2hsbl5fWc4xLprNEeY98Z4LOe8I9rGHCDb7a3xmIaB7/WtoxM+4V8DD/XkPMYKeqyaBTNyvtFob/HpPkZ4rtnsbHU648319Yd7mtLv+Z5XtHu9Pa1Tp9abR45c1Vpb29Ri2tzcbnY6fCOlg/Y6Tu6cznVsCT7ht6f5587ZFKdP9vlGyWCwOO71NnntDcePj4cve9lgeOWV94+yfJRx00037Q3L7ROtRss+vGxrkdMIksU4VpPKedIhYp0dFSYBmk1uG+hQblvQNY3mkTC5SxOAkVkPm6/+0Pve9yYTFDFld+Ntt0y2N5kxgAFE72kQYmrvGTgoBYSDdSmmaSPnqlyAmmdI3nvEOYhs+uDj93Rw1ms0kyuTmjMu35wy7LvsYNjfWe7cd9992UtIlwk33nrzZHsrvrFAZzyXYECKEyzjxuBFp7y8Ux4o48HaODecWQ/NVpZKvTW6tHfF9DJba0VrIQsfQSjrCqas74gcXOH3Hz70PR9615/9FzazXq990Y33bm/2zCUc0QXHqk7IxIA1kzyoRDaKDTCH6Cg3EnfbB/aE7t4llOWwgFIeoNc8WptgFNFfxiNsgOSbjemwSAsX61az8XqSRD61miHCncEJBxv5HLDvRwWB38ypYB2P+gO9o2MThNMW7hbOHD8Vzh4/GetT4cyJk+Hk8ecDr1ZnT56WnVaNeQY8Fh8y2urS+QbqetHRY41Wjow6fOXlk+4i3xHOoUBpF7UUhvyw08iMZOrUWmiLj6roBEz4aYxDl39SRKgNnahmgzF9y1eR44PJeaRtkhwHjlwWPvDO90qcZVIvS+WALVOOvqyp5QpXCMbGZ7qiWavNrvLu3CWaIuAiAjpq0Cdq+kRtaq7kWUQ7+o1scVmi40indYwnwrjAFceuei8u5Z9LRQbe5wnIwWg9c35mTUZgR7ZgDZnNPtv57Nox6pmy7tBwbyIa13cN2P2kML+kzLcf5R1xaBWA5idZ7HXopJBJHYgrr7363kaz+TrSfPX8Yz/xcxO8BDNzHOhsTNegWWuQ4gGRHo350tveJbCDrRB2wndzcOepd3AUJE3w4+/aZYFEWHQ5d6oNWnZkRV9/62+8Sm9FEQfjX+GQ1t+lCIhWBtHo8WdPho1hJxsYYW83QoEvwqTHYOmedAjf8ZrPD+tbfTXe+afvCa/+yr8spz937zvDV3zeLWFrexje8YFPhpPPPR4+8+arwrU3vjj8jze9LfzD7//r4fTaVvjDP3p7aK8eDSeefTTsvewac4qOfGyxZZQzCyDP5IopItP0v3OyETXCV37D35/sPXgkXpaiiSp3EI9RRkf+uIlQBV/qkjQOadeU8O+m+JnCdtuWrExkwIHZUmQ7uoxC1ii5K3oS79d/8v8IS8gk2/zTJs9ktAph/6EDk+XV1einEd765j+YXH/DDWopW1mhfx5SXuQ77RFkMmvHKmlbXX5zy5HdHgJOs864Gc983fyim8PSvlVy4t9vlc6u7W73t2WjjjGDeMVCh2/9k7eGLbwcSzusgwJgycMQ5rG9JEDo1ruNwZHfDICpDEiWBIX20tJi+IPf/32duZ577lm54fRlg1KJ+iWkAyzruGzqPbUKeNaJjMpWhCo4JMFR2FJ3ZIMc9oc3skudVxKFL//yL1cwr/qqr9Jj3SuvvDJK5kDNyNOBE5q0CqRxzAVdm6KvxDTzrj9RO7Bfbwjz7Zlf/qV7w9XXXMuepM8O1anapI2Xtokij3TkUeY8NSIvNuv2pUMTo98YcpwoHwD9/pUv/Vx9fIIJ3X/ZgfDBd79f4iyTrXb77epRbK8rAOf6gdw6ztt1SDM3lcXYnGfJasJ4EB3rCPerIw7ZZAL5npxMTpmUdKwjaEgn5QCJKp5Dsjpx2a4Y884o2auFg8LHIZ2DbJC6i8l60n2MYcYgiHTGNCY7oL9puyoe4V2kvnZEod/EL9lo2ngM2SCbfJwjftTib2qcIg6C4lmDSuG+zC7qRlsnC+8HJ8j1rRKcBxQmmgVNfeI6IhvkCGM3Oxwoz3UysLOswzIo0wBML2+TdpXctuAn0glHci8p6NPhVK5jf+2m0JOB53tSI6eLTC0HO8vI2LF4pNNOpmE6VIptt4v8zFY6Vir9paxE7rr8u1CelGKrkN1kT5oSvZmY943FINJ+6kAtmsjObQFr57SK/8Q2wXc9pVcuqiIR4TaCguZ7gR59fl7JBslXGHTiA808AwVnEeIxOP6ItLYj5fHHeGyLFNxvnTyF65i/arUkPdV70parCzDUzGfRnToo8RwWZDqoIk8/pPmC1VRMzjr50Q1J6ceUMmoK9gnSfGCVgyRP7Cij/pTDLCCS6JBtdUxaIkPkRTLTUzvjkyeG6LRoP0leKglkLyKhs9s6e4HvSDKJNeyjZB3tCO88NqwGMj5r/ojM9fjjcD3RkZ/rxpLAWeVCmC8S/I1cvC41ivFjJVZl0vYiEY0qkAUFVGlpWBBQzweV84zvDf/xT4WZTE5U9CHnBK4jPSIVR54dTcAPZzoKy7VoaYguc+dEQmcdF3iRICiPXkwt0WchP/6kA9ZbBpGWvoOkTM0GhLMsfLtMVF9CtFypylSzzUN0bkdD2qFTWSDqMP6oGTVKfGORNpuskJ/8OI+kSoRkIjLK4s5HUz1IsWSBQ6KQwoPOgiOto6HIx4+arKv4auZyaxQKl5zk/hNpl+NoYFtvQAMx9NqbAcseDrDxS0gZWUBEQtfzvQYRCz9YoHBzFgrbxaIwUZcLjsUBsopHXkY4vvSz5plus92898qjV72ONwV89+hnfubnA9pRavDZSWdpFg+EVfzJxeLzx0ZhSMVCNMDr3AohgMjT4RHfeOdXh+7yktkiffzTc/IzDf7d+9FrMMi4N3/9v/9m+OM/ekv4ob/3d/VsJx0EkQ4upTmxPon5QHIdItV3JGQG+cONQ/yuMfjOB2Sw9h/8we+Hz/+CLwpf9CVfEBaWluIqnISnHnlcVLZc1YsK+fzMw2DyXd/57XosYY/zrdjfXoPGwNnmBLA4TVmrZbr8xh6+J8m3Asp6aTFesWR60Y98sd+0QMbyVV/11aHT5ZtVtsT5sDidtHyQAFc7ZVQYjcabep+iBE2NzUMBPst5rUo+jcjlqW59SXywdkZaIpufCtRryGRklddJwlTsvnEyHpzkLDm8c9F+yDrK62IxFdE0YMOso7y6lOX6BI140wVHK/i1aLVJ6u54HDTApXjClWIX5ypk3Civ0nMeKxX+ZI1YJM8HVF+kCpBIC+2ZzXjG5nZD8U+/EnmqYqq1YPHb722PPvaxB8Wrg3UBxAjKgaU8o2NJfjIm6dhOfaSFclblsrKyEp577jmdTmIeC5kEO8O9V1977HVcGmT+63/1705de+11h0zEOciNyqg6W6Yo7JUZflKkes1GK7zl+X8WFhcLuyv0B6PwlUd+DKvOPoH9jd/wutBesHev+/H7H0gXrMxtOu4cNpPVcFmdTp6JIj0LrsfyUx//uvDal/6D8Hdf+Suh078xfODZp8O3fdG/Dp9z42vDz3z8zkyPWcx+6jJ5FTLpdwqv/dqvXz948OAe6OdanN1CO6/Iilef2Eh1jVYTbb2FLi5PcoaZCZY/7jsOxBqRZXtQVAi/8Es/HzoL9pbr9nYvnHzOPsanQ0Q2yMyB2NWQnLOH6Kx2fYZOGUkceJslPnlNff0er7EGSKRMuqY3+WENgn3xjJ85NMIt89Yk8ANXp46flKi4yCPcRxHmyuYQywM/vm88C7bxTRoJHTbPb6hs8FO4G1uBf0O+hbK5thnW1zdgH/Wr4Hx1As+aTdIWCeW+MtKs6iPJEVODjOqq6cbcETy6k5itqGearIxLqThoclC8/+R3fnRxUuguLurPBHj7tYiytLgUBj1+Csz8TCPhxVWhMZp7M3NGrBVV1XUyhYVJJEZqRWeC6+RwLQdfEbRbNsCFhQUMcAE1BrrQ0UedWXcXu7p9k13qUBPGkvTNX72AiCJWHo5pREgx0sVB/qP182tSzMXwAGVv05/lttA16KRXwGWc2NYC7jv1fSYYLO9TcV/a4L0o9if3F/9KhHKDWdJVHrzBJ1o6eVemmLW5hTAJiHk4Hj8dmSG9OT3V296+ZjQcvZyfh6FLFRxYc/mxliPVDvKrs2o8sxvzB0uIH3YajkdhyL+u5l8tA7bYoQeZf3iJwevklQENOoyVIMJavq95Ejx37jy/uGCfBEDBTYJvRfmvBw9fFpYx4OyPhRiIxJ5BUnacbjllXGu5vOgn9ZtCLQQtmRpRLoZZcFDE6ZMn+crkoY31jReLkcA0VN/VuPPOBxsHDjzaPHOGn/r4aFhbu6axuvrE5Iorrmk8/HAIl1++Jf2NDX36GNeiyxrD4fH2cLgXdrjL6Nv3jQyHo0an02u22/bdIcTS0gp0h412uz05c2YoPdJWb0xoQ3pzszXpdNoTt+12O6r5ieStrZXxwsLpyeJiZ7KysjB5/vklyRgja4/3+PHD4yNHjkzuueceLRU5Zs1PoG9udhZarfHiZDLojkbcQiPs2WZrMOC9utGNxriLdd/FdtLXwsAUS36EwnrMcwh88kPi/Iw3L2oEv4smoC2+Om42cVrSGuOOgfPmEJdQ7NImvzqG65WfZh9BLwzQBk1+GEK+PZk0NxqNdm8C1mTSHi0sTEaIC/d2nRH2+Hg0mmzv3TvefuSRztYdd9wx5iAbd911V+P+++/Hmf3sSrcbVkejwQKMcRNowWNFdIbDJtqNPQhmGZ10MAGdyaTFj923sZJxm9GC3oQfxVfNAWMpcZVDro/LxAEPsTf56mZiYpiQC3rcaLSQ0fEEdzYYNG7MJvwAe4v3J2hzsIFfzINzSgd1f2s4bK1j8OuY2AEmpQ87+ENKWsub/f7W2pVX7t/gt8tkmeQH30+f7rQXFsYIvouMLDS3trjkxp3l5YXO2bMDDBjnxuYQwS5wSeLGhaXdwPSBN4JNW9lBVI1Wi1lixvi3BkTxgw+UDxgaAmPd7TYm/T5mqNXk4JC5ASaDf38wRKsJl3aWwvId9XpjDBqzMB6O221mLgxWVlr97e3JkF+fg2EO1taWBp/3eZf+63MuJcr/NKCMyn8iUIfaQd700hf/Cmb1W3h245qzs5yp84RGGqtQnMhFWtDm4ovyKIB+pClDXu32CyCfVbTxc3aUClEkFOkJVoG9UEYun/7wu++/OoqmkPoTbrj1xd8G21/mV7DZwAz5RSNWaFqM8bqZiUs2EoKXXAO77fw7jXJ9rka74ub2EdGH3jqIUrOMR5zL+BmkRqt58oF3v/+wFBK4P+HGW1/0n2D2vfxfBfJrPnTAZhOdXeOiJQP30MiK4wAywgZHjWjD//Rgl10fkMlT5JMa+fBhg4xNUCZN7DBP+48cCB96l31IycHzd4YDRw690f92y1ZY1GWlrBZsIyTMBlDW4INqDZYV2yB1rxoHmIRYaJPO+hPTpOSxmcZCWj/oq7fVC9fcfF3/+aeefWcU5/eu199607CH12Dm3P3iqOjhAKT2JllRhwfr0vQ1q+AZ7WAG0fm5zdA7vxX6a1uhh5dZfbzMIhScmQG5pedYUAw5hzYENUmnfXHpNlvtn4gMIRskZHwyLAMzJiwAGatlJdPBQWJnepVHLfDyv7BvOXRX+XchS6G9gpdaq8vRj+naELzwaFJCR8XmTl1Ga6+Nw0FvruPymSAbJKEB5f3IVObkE+wISuou4/HABgpnHNnm2dN92XijsuS4ovIySEjGOp9MtsWLIMfaoJIkEKZrUu+D8fa3++GWW76Qn+4V8kEiOOvHzNQdGGoxOGsKrHkuMX0raKqMBjg98GMqxravMzuDwlr0ObX59WYbeLXALaAPNKCYPx0BCzsbln6NZj92FDvChxuRPWdMl2vmHK5A6myqLiKfbfLlKrqLIvK80ybu/rKTDX75jQSD+C0E/IyOvmkA9AA0PxlJW9nLF+3kRjCJIXaViJ2TD5cc95fCW992zc03/LI+KFQDKppbuEAjzkHku5Q1j+gwLk2XRJFAkl//5Szz68gzZTV/QGvm0Y4+TeK0abKWNvpeOHRk70PvetcapZ7JeOHKkRkbkdXmxnqKyQKsA4PLrCbiapc+17lpm9DVyNVeji0DNWMLB7MjnG+61iJSfo58uSaqhLVwJJHYaJ61IWFR9CWoAw0EVDSXGxGEPNhTb/CyVQGu9mZUzF2TUn40CQbWxreWyY2eRnLiiXUVFDQdRBcMxvuIdmya1B2ZMO2UHFvFDe1Lh+nESaGcE8jBalDmz3RAizCec4uY5hVPPPZr7VgbEllMjy2tCLH4g9rEkFk2SRvQooEYxs0SI0+wV5sHWKNSZtU2C7OydsqRPu0l80hyuMX1V91w7aO6aqMn+4o3W04ZpOkdQoBfNxbEooFn3ZjOYQDkqQ2Ck8H/gMQ2EecuZloUikl1pAFQ9mVHc7i8d49o+ugmJx7qClddfw3UYI5BbuBa9j/f+n7LLp2qopQ0Gvjl0zfW3iYol158sMsjb7PMTyloHHmj7rlW4IoVFAi2ucx4lpaOIrVwKc8CB+jhyccfDf/0rh9Cwz4WUztIqtP51unz4Vd/7x0YRgxAgcYwNSi+SWsy0uySg7bnqNCNdzQKVjR1cM0E2dQSFCvoy4mBPGDLk+8hG2CU01ek5RcNvHwVj3j6yU+Ff/0vflTxIBBcQg5PXULi7MMplLgXTuMm+uz5zXDmvNXnMnojnMFN9tl1FNxknwVN3VNnN8IXvfTq8Jk3Xx6uP9QKezu9sLe5FhYna+H0ufXQbQ7Dl77ihjDZPBGePnE2HDvQCOePPxaeffrpcNORbnjk0cdCZ3A6dPqnwnOY5LPr6FP+0W+sszbjgPx0IlvfsL/H9kGnyM+uGJgp6I/jwxkEfQrBnT67Hs6c2winOTjyUJ8+txbOUqZig6Duf7jnnWFjaxD+3X99c3jXx06GB57cDh/4FHQxQTdee1XY2u6FAwcOhsZoEN78jgfCQrcTvubLPz/85C+/OXzl7Z8XPv+zPzNs9RHHaIg+MQD0y6KJFW2xnDm/jv5zHvs/hxf5tl6I4lCd+4NXXHP1T/P9Py6LrTPnw9/+8f9qEumjY2aayyPW4kUZCZJc1r5b9BaglpWUEljb9yn/PyOxtT0IB/Yuh+0+/wgmWZoUxuWJCihIsursiWfCm37zp7GN8FILit1DLSzXhwp78ruvOHbV6/n5GWLr7Fr4ln/EZ0lxIEmgouAoozVofZACznCwXxzEsAZoVvYIhDVY2h75ny9NT4hOO7kPQk81Ux2KbQjnTz8X3v57/wk+6k88333F1Udf3+RHvIBNnF1PnTqpTq3YiUc0FVgjU2wZP8pIUJydeTkZFnwU5To8IaF3Pe+JA2RwMgSMFpXRrI2Cjj/GBSj++Mc/Ef7aN32DToiWyXyQmSYDdrck7FtkvXg74aMfb9MxKpVUT/83T+2KIv2Gnhizjd8oc79e+K22piM604l+YvGzfTaGwG/cMfgg/4tUfJZjnSKbTbrhjCalDJ/vFGU12rEfXnIuCOUYY5OVkfkLyjznmA29PFJGLSL+HwsWPd+ETCemOcBVMTWqiPKkVE1oHebRzSd4OpMKjCeONIQlvt2N8uY3vxmn7HMa7DyoyuQLDnRpczA9EfkgXZbo+Kzv27cv/NEf/VH43d/9XbV3i3L2yu0q7CbDGQpuq5ZrHB1fCZDyQFh/4Rd+Yfhrr3tdePWrXy3eLFzIAHa2mI00QflanF6uL9HIovKFLDeOrWqAKa8sdln29G4G0onJqSLojVvOMJ3JL5YTaHkcwyG/Qbv4zdusR7gl47OgoR5KxaJ2rlMoFbzyt3L3+tu1spn85H+JMg6uwnwEOZzz3Qcuv+z1y4uLOsNu4o7n3fx+eQzc54WToIkQj3Sc3do2aBkanz9qZnxv64g7n/i1NRXIVkNWgYg8H8CnHns0/L0f+u5429kIC5dV3AzoDWsaehAR7mS3mGdv5pitm03MDpAWXZXc+SDfECcUSDR2FWiOqj39Ql9WZk2ED/I5ZpBhXOC4LhpzZStVifESXDVaOZRnOjU3A7KKne1muTFLVJdNhV3qq+zXm3xptiPoXkGSzs+jBRTdC9kgdVunAcpTPeB8p0EVsIPYMWuQ6cT4CSxFtgqgVrUg8kzKDw9cBtORsaNyFnaDKdupdqwvAJlvDFBUaaD5IDGTVLCVXtS60P4LGaia4giqzeojtU0TUGWjZLHkWzLdk8kat7QayjM+JypXQ+Rlgy/7rulq3hXEJw/41cO4FNkgMzeQV637nVAYVBKUAuRv5FUNnlCPs7pNzaoGTVZMjq3JHMlyZQ8onA1jZYHtCB8AqtSmbkAFmJE0/cvn6SMtcwGh+xxpTVa9CcvxG+h0B8cKigFYQJVI+NJJdM22ZIc2997cg4rI9a3mKHywjmyQ+qo2KkpjujNJwZsniFSHA6qCD3Qef446XwJEddJiJrN8m3oWxA6BuI5+UtUKu90MKou6wmeVFz4/NDEGUnl25RmJpyY1rKpD7aASlAdjNrERQXvViW6m56xcNIXMjhXDx4+dWItGeSYplKI3qlEOvgplFR+MozCoKCOPpe7Op+yjAIXLO7asUUCyXE3oW3PKJYOIZBmMWYFLJ9dynsPaCV2BqkFmPqMNj9P2aNesxGS54kC7jMhRFZAPoG7oZZOCXiTpQyX+EDrDln6qkN0FUSwVa1fpJ5lM4DNSg6pBp6gLjMhsK1Q0pB19x9r1EKr35+PmF+SmyAapx+xUkn7e0U6dOqgm3ZJ+yvNgyj7n6mNOHQ1UH63PMbUnVUWyClNdwbEHn0LclF0VZMLygbLOJiYtVUjYUhNRvqlLB5llOB/hlOtSZ7UZmKHnE5LxElXnZW/VJ6DEVTNbqBVjoB2yWdpu05mEUmrmKDqbhmeurFdoxkblQL0A+gcSEQlbKNiUkM9NUZgNMtu0SSZnoTCYwkgiwMsHk+jHemqgDupGaUmS+IhV2adeXCB+vdjIkQwSAh9oyXt5QKl4Kkgg5c070Co/KabkU7mgHCniSaekmixXgpbQUFXSnAMMumBW4aNuoITLfNBpKSPjZXUywNIE5JnkDx1WbHqi3BmpQucpDaRB8CeSlTAN17E6u9incJcZEW14kDoOtItiR57JRJYGU9I3lKItDBYoNaeQTkCKdLD2gkFMK46iSd6Er+yurjRB+SChbSK/k89R6GNqQEmbHSXa6WCcT5aVXKaSgLqVmQQy/6kNaLYyi6K78okHhWeoklIlomPH9OC9zvlFC5NNDTbRJ/yDvtJ1+6hT1IzgSEvzkyxXfxqQmJY7LLXr4MEU1LPApmVTftlGkW5JNBM1usmJJwKDLU3EjvAgVTud9JgNoiRzNkGdqcGmoMwLmzoCqQ0C1+VvViZVhMSwAmnQszXzGMoDdbCZsnywBf1UASi2yu3pFOWDBOL9QlGv1EEdsqCISJczlupQ5nKiqpvyPSxVCmolI4sdPPyexI8j02o0mpMrjx0FNQnba5vh9/7wf5kgAU9O5bOet+3EBQIeMx3qxxnLzFyffOcBCWmIeq2WfRSuABtHhFFPPvGp8I//yQ/LLzmb7YW9px4qfoCQszy54thVYHCQW+ETD38y8JvGVpaXsqCzWsekjbo4MKutokykAjAi1kBmF1Fu27dJpEiGB5Kf6OI3tnzioYfDt34XvznA+tnqLGaDLJx4OEAtWRiTWjt/LvA/vXkZDPgvx1FI15R+n/KB6n7U5wcX9K/K3RZ16lO6sQwGQxWzJW0+zE/+r8/N5xAD3Ar8B6i9gX9/CFCaqGyQvFugjLd11H3iiSfDZZddpk9hcTZZ6+NnqvO2y10n/To2kzt/uk5t3M6LvsItabNwTxe/1q0RFheXwpvf9EYMeqREaSB5soUkk8XRc1YrQbXopHCyAabaVCQr8l2e6hXpTFUQrZjznwKiMj8YPMFZytR5t0RufuIpnF1lggOV/MOxU8hYFbKIKjPHTgMl2HQWP4k8hUSBFTOKJIHCEJMkOAqDdCkNyycAhzQSR+Wg81oV1EDIVWQkKA80LVMgz0tERoIYjyab7EdnlVLopUHaiYdfK6P9WXCY04q35KgKbiJb0pGRDiSlUzhfsgp5iuzLKABq2sLNURgk49afTIiuflyfQX7MmQdZriuRyFI90l6qQHa5GPxzuPmsc/GmKO1JKttRnzGvWbIZso5yeJB5rUpe5VkzmRtWDcx5WYn8aSSS6NpLct6ZziSPc42tpFMOlHBeKhJPtqgTgQ+oCra2HNTxYpAtxtLg4w+UXGIoZdL2pOKoGGghCCcrAkv1nC6YsuFt0blQAZeKxUKdXI+AKBb94wVcDqjIMRSDr8wkf48cuSK7AFch4yb+Ut0qu5SF8PUj0IdFW1SKKNhVqC0tr/C7LzUZFg6El4kQEtWAG3Teu4Yw6A3CG974B2FxYSE89eRj4PhsGvIOFJ15ifLyLGZ2IqxRtdcrWAX4GdT0oh/8HLrsMJLRDo89+ujmP/wn/2CZEn7Io7e4gXvXU8UbdGByFIMkOMjf+Z9vFO2oOwk5fyc5UadTRlnvvU+/OQz2PgBBZEQ0N14SvviqrxP9+KfwKuSuf2gqsN9ewyBP2SALyzUb83yxFFC7rBM+6Tq9FK7H8uT6J8OZfW8J3/4l/zIcHz4W1sKJcLz/WPjEmQ+Gjf1/Gp5ef7jkk8HXvHVnsBNPIb87IO2g2FmOMr9OrwpPnP9weN/DHw5/+e7bwv/xeb8ZLlv4zPBDX3JP+PDDvfCxJx4L73/2j6ImE8jBYZA73gwYeclRNdB5BvvFV319OHVuEG6+9srwA/f+lfDWj78pfN9vvDJccbgbHjt+Mrz2RT8QNQn4LA2QSDk68RDD7UH4nu/9PtEOvRTTLMWJ4oyQn5M5sCfI4xi4vezSlMK7NW4mS5UKkVnFOxuSqbVoEKfPnA5v+P03iME93VvbzPZkwZWfeAh9Xj3SiTvAaLZ80mwggL8EEMP1CV19oxKbkdDMGc33FM1rBNUlBkF/ZOGShoa07FuayDU76xmTCX3erfXWt6pPPNGVCn17McJEtsygG1mEbh1V2B3lxvDlqNN/5OnTHYjexoaDsVVlYCMbv0VlChgQ+a4dB+/rREcdCt7KJx4z4I+pFZcHa7aNh5b9FnRiL2DAC0jy+71eWD+7pm9u2Ty/hXpdbZsEKCnY3EOG6CrrhKpOA7KwmUB32dDRmHl2jQaqlfzMkLX3SWgq2CnobMDWiHrmRc9xcN3lQzE9xmihjo87+GW2lmXq02NEJLIBeTtmjgwXmS3BeK1PH7ijMEhTI8yzO3LXBHlFF5RzwJGLWj+cWbCG/WF8LsQBtlT4bIff+8rBbqxvyKb8GpCgDyOsEiIrU48znU+R1zkqlmuxtpCn+YTLrJhEA440v+LU/i9BfHDVboUOXpDz75j5XIb1QmdBAWuCC53wEHt2fgFg0i7udYI+MtMElcs1r4l8jsydOyRyb0bFQeOg9mhsGeRAMcA2BtXu2jf3tlBYtzt8rgptBUuQzskC5DwWgSuA+q4IQcWKKA3Sl2i+VAkzc+O8Z2mhaRzPJRCJFgbAaxszyf96z//iy6WbLV8UDp5TYyboWYRNLOP1FSuImRaLU7GR0IDZpjBHYZBua4astYginRu6HmFLzeRZqO4A7vX/PjBI/UsNnGT4rzFYa5mhMC5aeS++CvS+JIjsDFw6eheFxEVdZnfp1KnsczJTe9JBV3E+1XakraqBs/jX2LAzLkueQZm1LDJ+2ykC4gD4nVn0w8HassvCF6kYyMbBfOIgfkSU8ZfXYL7M2tzYCk+FsCU5kA7yD/kdotaFd5R0KT8WPOF6Zf0U5DKGJv+feAQHpklAzcuLBci2pNaOIKUexJaCIarYBFjmbG8afxw/sO9ILIXJ0Wuujk7oQt71yyDEjrDhGceXtLcpUwAZaIyTEAcLcjyEBVlSMW3WOsqt2fq4dNMdTy7pRBcguxDOnzsfVhaX9jz//PO4NhnKy7XxzBNP2dJiQy5Ry2vu2vzZMBSY66EY8rbxOKgmxxkmGGB0aDI/aAPSG3TIg44Nx2TyyIxTTqV4zIDm2rlzYTQZfG86QII2VZjwRHHlVUfNFZcDKld296mx8TwrDgvJbW3oHDCOYOa8HOJxsByQGtHalLPskqacy357aztsbW6GzfWNRUh6ppDDTYiMvuuu0Lj77jDes2f5ezY2NvnlkysmSZGaMpCLRRI9aTajWw02Q9pojBZWln/91cfWfuDWO4POpvz6YYkMot2iwYGFcHvz2WfXG2fObDX4ddsU8Cu3nfavCD91ah3r+Uos69OthYUe6ANhc3M7+0pwflfz8rJ95bfzyl8Rnn49OOvhcAX658NgsDAufz342tr5yWi0b8SvB2f70KE9ugNPvyLcvh58dXL8+PHxHXfcN7777rsguZtyW/1U5BdLP/NM6Ozb12qvr/eaKyurjaWlYWNzc6G5uDhqnD07aiwsLEF3uzWZtFqjUa89HE5wl9Zp8AumRyMsMtyANhot0EsYsH1XOr9Qml8iPR5PGqNR3HQA27hR4DdlZzyi0eCmbY9oPx63+LXh6K2JQfb5VeEDtAfLy4s6fbbbW+B3MSmb8LM8Ons2hD17ttBe6i8srI9e//pXQ+9ufY65ceeddzYnkye7w+FoeXGxs4Bg+LXeLTjFnRh1mhgYom9yMPqy8ZVOp7E4GPBObdJEx/xWWn5HOu6/SfNtbqttIhFD03YTv+PcadwTYVBtvMYdxKsAvyacdRM1htjid6FPRugbg52MOp1mD8KN0ajVQz8YNL8dBYdxewyfQ34XOiZ0iM62Op0WtumRAb/wXYO8667bWw8+uL4ymXT2dDrd5ckE0zPmnVgD2Ro1EUhnMhnyEwpLcLSC7pfhHIPgd6Pz3luDxESFTgPne9T8bnSdotFGTZLfiz4a8zvRjc/XWPySdsyfVgC/W5NLnF/8zq8n5IvCJr/3HINoYb9RdwSddh/ZXoe/dQxuu91u8vI+xAT0Oeh2e9Tb2OhvrKwcOv/kk/3efffdxy9zD4319ctaBw6EDmZhEVlB4BP0HPil7SiYz+YEgw1L6HQFs7TEL3jHTXcL24p3acg47sD5Xdq4g0MO6RO0soqB8LQxRpt0m/w4SGYTi1WTovRBhWdUMHSl4Crm1oOjJtb5pMVVwKUPwBGCghBZaw2RAHvg0Ajj7W1S4/5k0u6vrBwZPPjgg1o2yuS73nVm4fLLV1Z6veYilmK738c1JNgXvMMYGeTX9I8WEDgGbMuz3R5zMtrcX5gMZJv7zL+unzTT3GhhqWlgBAdBPdhxTFiqfEcbyg1+yTuzN+K9LrKn6wiXKushBoeMWUZhggxjabU5mObGcDjuLS62+pCPFxZaWPtr21tbrc1G41g/W6533hmaBw68ovnYY4Pu0aMHOhsbvWans9BcX9/G2bOBQbQXuDcHA05gCxkaYR/y2+zHWExscxAgcBJhG4EXvtEe9pEunnhYk+cD50mG/28AmRPPTlQt7EXqj7BP+W32ssaJqTXudtvjjY116HcxyOZgMOhhkOMhMojJeHYQTzyWSZrxEvL2t9/ePHLkRJOnY14ucOZq9Xr9Rre7hJyEsL6+1eRpvd8fIKA9sDuHF74LzdVVXjY60oEWTjo8C/N7j/m1h/b9x+12N8oNCwt9ZG1POHdu1MAZfcJ6BVfj4ZB81gtjnt2lDPDS0u1uTgaDRcn59fz9/ta41xvgrN+ZbG2tj3lp2dw8Aflto1tvvWcSr5n5MroQXP6yl63smww+H/n4DEz8lXBnH5/y4dA7u1EvYPKXIeq2UQQFgNOoTU3A3W5GZ3A1O39FyymtHJk/MxzrfIcWzGk7D/i/IM6eOfvaQW9Q+Nb8bGjzoXH51Ud/BmdOhcMDZv88TlGfbDfG99//7vs/Tv6FYu44brnlltVxp/kHeA38hRwAX83wIRxP39hH0rGBGU3wttQ7yLnWqbdNnliVDHBOsrtXp6lABvXIJyk+FXCMa1NiHSwKfkmM7vLJjGcGHk3bYG3Gwj8SknHGc6l8gCJtC8F8sTJb1PDPOcmtygAHci1CCrG4+I+qFleWcc6lSPK/9aF3v//1Up8D032UcOOtL/oFRPYdPNtvxe+71zyqr4xAlQ+SwdN1FEVOOh12MBmBhphApgCAdh9kSZQRVgmxTZEzlS/8mAhXOX2NtcVISLcE06WEfzZc1IluxXMZE1Hwg041B1Iyi9yn9Wz6HkcqSVqw5fel7j2wFxuGb9cMrnjg3Q8cl1INzG8Frr3tli/FZf5PqKAEMjoUN8gDyQNUjYPuV5wJUMM0c70MdIuKqzCqJ3YZacmEX610GeA31oJi4yREGxysV9rq34VitePML6ceUWKuYz4WIteyVg4bi2sQ4rixAvP96h4yoVpSN4E0TOo6Brb4huuhI5fx083HP/SuP7vcJNPIrRLc8JIX/QSc/MMRXmLwSZq06NUJJQqDKNQMjAeKERL10eapzAK2IYmNtuQOtF0vulBPhPPIMJ9R5jwc5FWdIBbGg0Wc+yBl8O935rNfT4A7Mi3jms+6RBi8hym7OB/GtlM0dXNL0/Ta/HtNuGfXM6zsW+WrpYDTbe4qwRTz6IuPHloIKyd57eO3tMkVtNRdnH3rIh5VWShREW3ybZAuMYEfc5iMfNc3iJ+7KyS/TJuhEUNct3FH70wUwuguTlc8UXWWcJrFdSmfPpNb25suZYPIfZl2PjI7Rt248mQbg8z8irYe3cr8ks57IlIdWWNR7Dt0gIKPPvDu+18qQQK7oUvQHS/9G9b83w9y4/0IDMI61FEyUNwynEi1ja8xqJDJkoMyF7vU6QKinuQg1IUrE4mhs9rdTugsd1EWYo2yZHTAqwPyfSrNPOuBLIDjYd0khR82ck2jixIerQZAKNZ8AsQ22OzlElp5my3juDTn4IiBb5xfx0ve9m2veMUriv+eDJhKJFys6jPZajGqWLEGrFtje23DiN2iQ7WV3KjHA5twIn2qJxAPR/thOxqQj4r/XQWvKtUmO1sbVGEfqLNTmstSxLb0aCQbGpNUw2jLYOTx10fmunmErumUDOJRnHiwtusY2HJeZi9z64Ec81YEv0OSsvWFdT5YLiB6yXHti268F25eN+RfERRmnF1zshLao1YNQjMVZRJEmVrgihXpaBu1TC22eHSXfATQ6XwmTonnMZBPhVaXj56i/ngcTj1/Um8LViHjimBUdp0sDAvc1X17Q2fB/3u+T6SNg79aTUIqZ6uo71wOTpRYRhPRYzzmMFuncp85oh2YBw4fDJvjdvb9mI6iPnD9LTf8BubnG4YDZB/SrEtqoqGOfGCqPDw0oUOREhZl0SjVEt9VVFOFBGkdTW62sONTVSSLu50st8uBlv1WyKJPyukOd6/8l7Tep6bZX0eA1Bhiw6bVhNnk0pns1JKE8HYUi5BEExIZkJhWZOFIjqc6laWaWRu/B5HIjYpElk+t37V+fuMbZAojubc+sjrr1PmRkw0kzb5mDiFgdrQDdTA4qTqaGMuHYC1NuJ4E5X4pd33f5VRUJKj5h4iU8cZGXLaRD9K6C2dbhSRiY8z0gipS+LHaQEWTmIJNf55EO/LHeNEO47d54sFsHHQTPSa0cwy5NmEz7PNcRjmR6pcDtAOQ2VlbTZBRWpTj14JF0HFyXFd8sjgh0Xe+GEwkOE8TJwMV2ttNFYUGnzSbdju6PvvQExa0FIpc2SLh/xn35UIfEqUc2pIyN+KxIRJQTZlaZme25sdNcsJ9G8zOo7aD2bFFXTM2T972VjWmb3aojYMtQDaszikHFNSfdeKTJTlrmwGQNik82s0EKFQs1PB8EyJjmzL2ykFo11AglxZbOkj+6Jd9yl4HjcUWC61J2DjsX8qStrYN2kCO+ow+OEXSsgkBWKOtyrx6f6zd0haD8X2sROwxaknTFAqwKJzOix+nMZVIhcYgsiBpjJCMHdvxKIJSdMyBRjlrhRHbefDQpRqamWqmY7TuPkWQjrzMGY1Z2BZTtOZYhziNUUVsFurIBjww+ReKfr3lgaZaBGmbDXVscxE9oxn1Ii82KFE7a1EZRTQOsgUsua5Fn25FmIwt45oTk7oH1y2inEi+dSoX3glhq9pbuUt3mh6twoGTIEWvLSyfUDll72kEUOCbtJpk0qybiEYByNoqtC1vONiv2n6t08STH+V8KE3aRkReU8mkUgMB8EhbS6615UDOyCebbdPRXbJU+AfHIkSTmX6Ijj98l0Zx4ddr+YiFbemiLvqiiJnwCbM5MMk0pvhHrzt2Lxy+Tg44O1GDztdPnQ3//N/8+8nBg5eJK3HMDPWzbmhqVAGuab9W08If7Wk0BHyyaTyrdOdShoypbovEuyeyBZMg7ZPj6fIlh7Gyrq1hZIqU5frqA4TOItCQToWtwWcHuiBsbSbKSb/PPfN0+PEf+wdh+cDebGw8cv0cOHwId61ncddq3yfgSDwZjl577F5YvE4NOiegxTA2Tp8NP/tL906uOHqMe0J8Lmx5YROFfMnEEsOCBvSOOJX5Nj5hYiN0zBhGs0bFvu2vdQD1GZWE1EZiTRQNNdEJ7BpKX+Z9Aa9Jsz5pQ6Q2WbZI0i6yxDFYLiLTfSTQ7irJNB6bLJMTiVP+0d8//rvfpUTmg4AVVPcjkZtj/vusHV5HXnnt1ffC+es8cEJKOGyePhf++c/+6uTIlVfDK6aAnzCgMN4F2ps/YKHSZHnimATMrvnDQTbUsWsVJ9PzRND2M6/bH975gU+E5f1HwkuuWgkPPbPBx1O8U5E9n/Y08OJ+PByIPx7xvdFx+LxbDoe3P/BUaGH5fvFnXBXe+/ET+mg7VzR1+FeHnJHxaKj3KBt8TQlfeqOap1wtsknsCy9lYMN+ND5+fV4ckmoeSHOGMT5VZJFHUEeXDgpMlbCFhoLaeG5L5iQ8+9ST4V/84x+IieSv7XfO1f7DByofCJSvkYJPOG/fOc3MjDrEgf9Cj/9Jjv/l7vT5tew/yxnPCv/LHf/Fnv7zHNqnpQveGgp1qUf5efN1mv/FjnL+1zzUJ8G74oojYXnfwbDSWA9Le/aFV37eTeHphz8UXvX5N2ty186dDl/zhbeEc2dOhgMr3XD2/Jb+A97J9WG4/eU3hr/88pvCYNwJm5sb4aYji2FhcDoc2rsYvuoLbgknnvhYePiRJ8Idn3V9OPfMJ8KTTz0VnnjkoXD+uUfCZ91yNHzebcfCxx99JnzOrVeF0bAfDi8Nw/72RljpNi1GjW/d/pVg/A989t/3jG//gQ9lLZ8DyeMY+V8B2WZt/53P/v0h5+E0xrG2bh+x5px7EolZ3w9gGgmuuv7q3xiPJt/Q9Bfh+NV5Gqth88z58N3/509ODhy+QnZafSRIM+FxAcTKage3HHzYIiFiUImeO+WZ89C+FSV0NByHQ/uXwzMnz4eX33IsfOyxZ6V3YN9yOHl6PVx+aDUcP7POz4rJweryYtjY6sHHJOzbs6SJ47+vOXxwNTz65PGwZ6kbrr3qsvDAQ0+FxW47fMaLrwl//uDj4crL9unxHd8s6E42wgc+9nj4O9/y6vBLb3x/uPbKQ2FpoROefP504B+zsP90gn0W7JMB3Dm5lGMjZXVEdqayqoxTx58J/+1n/q+wcmCfxpF5whgP6hq586n1uw8cPvj6haUlfszLgiKXOxKnHf7L1Dv/9k9M9h04kvmOaTMosyayAMTMNBQ/in16zGjOf6YRq4zDA+XuC22ertUDePmlEgRYmQ5+qEOxna5yqD9TF7hg+RU4PN05jxZOO9yLLgQ6N0Zf4oFbMvCmxix57pV2NHSO9602DudOPRv+5y/8RHazQ8gShvMn8hASubyEa4SddTMFJHILifzyb/4Hkz37D2Vd25SDVn/WqRBJm1RD4RoqikfzIySVey/Kct30KIi0duLR6JIaeaQssvhPn6TklqZhtCPKUJk032VWG9diLrZ5NnO4jSGncskEZ74T4W33/qx2JBNpHs0P71rnudn57v2XcUcu6N1orWufBTjhjnzPu987ueHGG8CO7pNZKvNc5KE4Y1rPa1XClMx9ECUZUaQjEZHKiGJ7Err6YNZ8SJNShVReoGMtlHykTcbGry/7mld/VZZI8VHozx6an0Miiy8/yjc7W9g269rrsLTXRwnQsFNEjp0GVoWyjbd36+pC+iaKdvy3pvU3EWWUF8WlwJRLhccdnxeP2FST/3oSUU7kf2svLvwhg6WxoThZzfjmHyfjz//8A+GDH/pQ+MAHPhDuv/9+XW9cZrWqPIzSxM+TiMxXKY5ZmMNtBvq3N2x3YXSx2MVi4Gayk7ijOs5yItGJfU5V6rBPnRiVtz/rs14ezp45E17+8peHV7ziFeG3fuu3wkc+8pHwa7/+65K/8U1vCs8++6zoeeFJmJnkCtks/Vky22EcZT6uKsyMpwa72b3VqsYsbCopJv/YJWI6kTLKvZJSCwe5S27P0sHpj+dxXX3Zy14WXvkVrwyPPPJI+KuvfnU4epTfJ0rbqBtt3LZcz0LVrrmQCSbKdvzA9SzMm5Q6vZ2sC+Fkysbk0ZJZ76Uikcknx2Gb+Seh3uAy6fXLvuzL1OYbtl//9V8v28svPxJuvPFGSDH1ueoLjjSu3fZb/s/X7quccGI3O60WJR/VLnGeYP+Q2ZXS9Xa+RvJ1e/EsU6DZKA7MHmkZOEAW+/MjdE1n1RHORHnuqiZzSumiYbETFrvR5fgpq4wnQd2Y62bC3WVmmXsQYjI2VYmsiHIiv7ffG/y1zB8I2UaGqsRROiinU14ZkESiKE99pKjyk/lIUNtfwq70VeDx7tVOr7MWH2Ve5sFMvSirU2F0ihBxMlZd1WqUy6P77tX9e1/Pt3cWl5ZklJ9e+TryfPjN3/n9cPWxa8TxLLvvNOjyALxdrg3uI/WFg0fHRzigzSbXsZVmSi6jYuq72A9RbJvYeNTtdu2traxvKcRGxot1ttLVmF4sbEJu7Ngo7B2eLsF3s+j3U596NHzvd/7NsLx/L1j51ZH+9x3cH7Yb3XkfmkePsYNsLtBu4qaG7wxY4dewON0OrXYnkcWib4C2bxMq2qZy0ibjN+RmdWqb+XAd8hIdldiWXk0p6Pu3V9MOflv83G+jqKc4Wac8b1NmtpmsXKDXyNrUa+b27rugyy9C4V8LY9J9/lE813UoJ9I+J6hVgNpIgYtPCzC2U+zUCeGnRF+02eqNddUps4xZOlO7YZdwcz+9Xgimd//OSC18DOYHNKqpeRex88uP/9zqdH9bOYRTPcWBP7rnRzBEWF+GismbPr1M67zQSBNel2BOh88NkU9UrP8CwAQqXg8ZtcIhqzCMOe5alUQ6jDRzaaRdmwr+KuCr8mJ3SAGzfO22m+iLxzrTC9lZc4P9+xzF4uCcGS/hunoszMOcDwT4ksHs3J3ohFGVJOeksrpkTrEjwwfg8lmLoTKGGn3yZ/uKRMRwpK+0uWQoJIaIHXJKU0wtIDTdUvd0KHVrbCqReqtJmfT7pR1QMUE+aVlgsV0e0KzJdZR1piaFqGQVmTvtsrSbC92RdeOxXRRR47vKlhyqs5Z0RlhTiSSDA7GJ0AnVnPBorFqYXo55ElWGJ2DKtGqgF+BfqLFzNj+WeCHJnMsm6bscReV4IstcIxskps+sFTtyXMyV+bGEptj1JFIfpZyozM8u/JV3W4o0rrJeIWbSFX0662LuXoW0qxnxzgJnnJaaeRBZBqbvdaqukYSnzQLQ/iQDJXOWomJCHIXJu4BVXkBNP+ojEZWTqZ+6GGv4OivV2VSAulX67Lu8CYhUs7IfsOxJjtHxBURNAioSyU9q6XNSsZ09OcFPxouoDjzWu5iEMjh4B90UJinW1NFP2k9KpvwElfySb4LUrF3pMXkpYKo57T9F1SmZHH67lxZBlPNYd/qe3pEyzh92Wx5z4+pQdgcfGMdlJU6GF8r4Y+Q0agXT8EmWP/yIBm968qfb/vC/quwatEmS4FSlPzWdxx2NWOLrwNxDEZWnVinLD6m4E9kZCjmVAynx0lYWrBfyChrzoapf95P3IWbGq0LZpqAnH7FdN2t1oFnqKm0Q0W9JrQB1GV9rZBc4NkFaDWK+mx0kTu9M0QlD4R0cPLBZsa0LE5EEKutUthuUbHZyMTVhM7AbXaqO+DWO8yKZnkI/HECcu7T34gJKSgRJm3bNpj5iKsx7s+OGciQaRZ24a5Kzk1QvAUp23iz7SydjSod1SZ/I5bGwAm9WrITrlPXGQ94wlGy9ybpc6lDRf+F6F6dZkCovcJwBMsngmZEtxDPPjqSdPgTMWk4A+ImnaDmrQjYBFQG7rDxJdb4Et0l08i6m7Yp6iTwlwc9iSX7KcD2VZtTgwQsxbZah4DP2R6QmaSwFYJ5zLiedLUuiEPNQRsWOtBeSmb75ydpVd69TiAHuqJfAx1Q7wBIyHdaRLkwgkOtYVQfalW1TXPRrygoUdiPB7mMIlFk8xiBNbVmU7SKmEsmXHtnH/aNNOh/lAc8z6SkKCWAVf0SXXe2gU+g70VVddsZmZFFWFbf3w58Uunst8Yhcu/iTIemjbF3VP+ebfyibNTj/KkZMfc44QcWOjEn0fugvvjJ1v3WoDC4ilWX0PPqpXQxqhpmQTib91MXlslp58mNnouJPLeiv5NPnrbI/NqFAvqcq3rjqMmcvAc1maidHVCTSlIv608bm1lA3EcT8eiajypRahZ2zChPDOtLlic70yPZSQhpf2T79kNmFwL3VJcKR9Uo16eZxmGW1/VQiFW7R3hB5ZXYtCpOSwyerMPkRVZOfwe0SnaK4aEtQt+yzAIqiOI3LS4qpRLpOVUnAVsop+3WkfLlBrZR54nnNm9pgOaZ3JD/C6LeoZYBdI6lGGlysK1EzOKIw8EhbeiJdZUpmjc/KiSSrig1dL9m1i/bRx6y5KLt0PwVEJR+LEP/sgt5NHQdmz/us6XQ6kVx4/NRapYE7NyRkhulgq7QMU7pAVYIKejv4q/OZTladnlTq3c9191rlorKvHeE2MRGswJr7Gkm1alWCniJZQhrsToGnE5nppvZxEKmbKp+WHvqq0XVBbLu+w+Nw/dwuKSkwdumDrCspUt+Ck65Mf6lVqguZXvxrwsGPr+3VrMD0jiRi1nUHlawAezUzHwoDiCBnmpugyiZh5RONeg7dqRhim5NXmEAg1S3YkUwLr1VzYKpvR2QrgkI/KR0LpltxRpqvHubekckaMIgwY78lTjvNKbJLwTmqeAmqBlSeaEeV/1SX4sruauzK/aT+q8ZT9TciVWUKZMUcQMMIR4W+ceLWYfKibUIUULEjeWdkhtahF2K6w1koDKgq2GTQVbo+YDZTcYaESV3XJ1zkfWT+WXuJcFv/ES+Vg059lNszUVJx/xlKPmIPRigPMXES7OquFTa0L/rfFWoHGPkX6trdFiaRtdMllNlTcdXYcrKnJtwBdu1rQZq4mdNURS2PNXESri5w/mMX4kXaqtgooWJH+snVKxzclrXTSVCFIEooTHqCKv2CbqzLE5q6KvhN9P1HbVRlm0I/REoncD/lH72dRJOyWTo/CWgzBfZZ06/5xgG+MncktMMqOgCmE4k86mtPYKBdyQusu1MHRlZhhmgmpibWEXk+gTuibmIAisriqWRWKVVBk1mhR1YsHvOscRFuIsT+1fbFkkB5zFNbQMWOdMAhk0kKDqvNLwAxWJE6TmPWbrHJydlTiyARSjf+OBKxkNpnflypqkS5fYG/2WYl+ZkCbb1EFLQSvsB2nHSfe9Z1N81TiTSjPG1yj13JpCZsQ7nzBD44R0qnSLmpTUHfeaUJKqoU+ysIAdqm9hSX7b0u+CkjyuZ69kpdLyUUOLP6w5wXpDobTKNiR2IXMsbUmrSXaj+1SCelbqITbgH1+gkNsqhWsikppLZEqp6Cfsolhdpkqa4pCbzFuiCp0UsN0gdt859aqadHCCTNm92lgY7VLOwgRtyJRkKndqnOlH5sMyH8cRTVkoYj4bmt27vbcimDfr2ghQVfPal1KLis6CRrkYiXNfWQtHk4ybqEqUTyjOF5k72Zxx2ddZVjVkAXgTQZU4lJZUlvqVpx0iNSOoL2qY8UVC+XFPpKbdTzlAISR1U69tXbBCYdEy86KtS99EnthWa7ee9kFF7Hf2avQOkr7tDttc3wtrffF2550c3qo4zsU14ZSu3Y1CcQ0LOpY6kkagzI/ZBOTyXpIFIbojzAgm7iowCxy3aRqLMpQf8Bb07diunGPBR5bH7sYw+F13zd14aFlWULCDxVyEMDe2+j3d176qEdvkG52WzcC6PXXYlEanvCM8Pkzc7WxlZ44xvfHG644Yawuron/Nx//s+QTMIK/98s5Olw8kRVgwOQWM5Z+4m8iOxjJzUod6F/t5ihKoBpHv97c2k+p6BvcHYdjxnw7zAv288auyA5DrB74omnwjd/yzeH1T175evhhz8Zvulb/kboLtv3OAjQ4+JkP5vtxfkTaTsShrFDTmdvYzPc+9v/Mxw7dnU4e+ZkePGLX6KOU0ztjFhnSOTFHTalWZJHIkLLhjx2v4MfYiquCj2yOJwaFzWY7GpXVp3G+b0Bw+Ew/OIv/mL4a3/9G8JD2JHf/p3fFhaWFzU+xaNx8i60GbY6C1OJnH75QSOPCQ01Obp4euWKP3P6bDhw4CCSXnHTWwX3V0K6CGxVTw/SUSlyXoWfsq8yr0rPSdZpmY2iAjxmddVPhqQDLirO5crKUmhjUaRnIeaDtL3841lsEi4zUQGVmbD0Fbv2mlK+warvCafzeZAbg04bbBbbKeommsii8xAoLPmq8l32STivSp8ge1bJHg4wHurHuhY0KoEsfZuHZJZIywJr/tArk8m71un71hlbituYrnh6NUfEcDTemCCRswaeghoFLUVXtEv9VPktyovm0vce3HdB3/xV+dyJXyWvQuWCpl1dKcFZ+oJ8+BoNx5taGjgL2o0maAzOssG8TGOHc2OxU34PzGQ8PMP7CZ4KqgZZN3BxLaZKlO12ahMFFnwXdUDP4YMgPy1llOVVReNSHcsMpGquan7yOdVRT9Qos4nTeqnOY30ieZvL2aGtAIL/owYYseEdVqFWRnbmcFqnyi7lkfa2s/M68t1vrDKFCPfh+lUo68zSdRTvlnPQtFyqwf7ydCCHPHKmNWfyLrK6n6lEZorc1qxQzAna0bn+HdEOqBx8wSFQoZPazTOBRFkNUxKpCCpIqcin/7RUwfll3TKfrlWVymxQwUuizx2YnK5J2vWRuxJ1xaOdqURqFwNmnID8rNhdFp36gOaBBidCTfNV7EUo+9ypTZRZmN7sx/oR0xTTkoB+07ITUh1Ss2/+XDfGFNsZVwQkuk4mfDSUE+0dHGq6qNiReQdmQ8p4bCOBq0qy9zQDMyfDRXI/rVe2LU+ut4u8SlemF38EDsSLDBLDxEHaR11J9QysqwphNbt1ZCGwxuZo8afVXFZ4TB5Pg/iNVe1imUqkuS5C2xrgYun1B2t8Aax/sXApoIhRsonYPfJJNMxyhSnnwUoKDTFhzhlPXd8pt0CjkekU6EZYWuiG7f526PcHm2RTpgscsshdaS9yFOgUopsC7kV53dXXHsMFXF+fFNEIg14//Mf/9PrHr7/u+mv5v6UWus3wGZ/xMklnn1aq5XqmSnYaRYVelW1df/X8SFSg8gaizPIY6UgznNQCd6XOWLE9Lxqh1+uFN7zhDeG2l/2l0MccP/rII5t/74f/zjK/clTe2TcIxjkYDMJou7/31KlTsx/RAUrkVUgk36bhjyv1e4PwUz/1s09ff/0NV0XW1MTVTWQVdpuMKlwKH2XQljtkJx/l3Uj9drObJ3OWPUyH44GRJT+PPfpo7//8hz+80OZ3x1IENzy10v9w0EciB7tLpL5PQKk0RSbyp3/635+69trrKv6K3XAhE1hnM6+vWXoXEs9OoM800fyXTL/48b8TXvqSg2Gjtxa2epth38pBbIS63dkI/TF0FlfDQ588H77pxp/CHNs3qdDvpx57LPzoP/jh0Map1hOpVw3IB3fkuDedyB3OAxaorit/ASiv1DpQr07XZfP6mgfuy/2+5/nfDvsONcPDTz8bvvamHw9/4/qfD+/+8EfCt9/2y+Gbb/u50OofDbcf+8HwDbf+u/BlR38kfO7R7wxfcOV3h0efOxMWVifhDY//u8xfhoy0zRRTwVUUiSL4Vb1l/HWUW/fut3/nQ39aEPgZj0bhVa/66q39+/cvU7EKFzJhPiEXC/dT58v5l6KvFFftuTX86of+ZRhuNcObPvLfwsrqUnj/p/40vPNTvxcePvnB8NGnPxT+5GNvDA+f+ED4b3/207hpnIQ/ffgt4ckTT4XHTjwWvvvWn9audpw9ezb80R+9JTQ72GeYfAuXhB7f8enDv9ja2upLOaJqRMmp1d4Bd+jU+lM4tV5Xf2p1XMgpjRNc9f7jhfgi5rG7UN91eH7zCVzPxsmfkFeDT84OL11dqYdrZPjR//OHcGrtIHd2n8o54YOYHm6GwmC025sde4LjjvgIaTws/mmZyxzlNpHySBNsl/m1PN5782o/E/m1nCAtFAieV5yCvl6cuZ0dM0TFXEbamNJyGRpVa0Fnhkincieje5RJaCIOfrOVJQ01hK1uBzdN1DJNehshkf3tHu+SdnuzYztSAcfaUeSzm/JE+qSRsnZ2NBJIBmsMDYKk+fIpJG0cHyibLrPZpJTIeyRfPJ9JtElxXQgmlL4kEsY+TBh1gNRGepEs84loo2enVPD41DH8gxdZaBmR/XFxXFwWURwJxwEbnq16W0jkaDqRM/c/nXjN1ettg7WySRCccp61eGTbLHAEgwNhmwPwiVMbMr2RLVCRMtZqRa7J3YdoP4DZ29oMG+fOh/Uz58Iay9k1lPOgz4et9U3Yw4MbwkikJhDFuiKDpHXqHWcNYzBW61NNg2jzI0odsT/zF9lmKz0bv8HnLc6j3ICXdUR1O0uWMTOR7p6w1WTuosusdonL8sByOCeT+GlECwS0BmoeFLhI0rRBg4YeA3mRpTbK1uYWErcW1vnvfPt8v7SF60/8Fwwt+xcN/C+1OM2ErbWNsHF+PayfX2MXQrYjGAf9ZwvX+HZkp9GAIEmBChre1gFj4qSboclBU0XJlW4ccwxC7/s6TUnWF3WMsjmaRm0iq9SzGNWNwdJAMCjriO1cnusYr6xhtQVtHmQhMupQpMosqePzTsbGubUwwR11s4VbCIxI31aF2tpN/f9l1v4/Nez/cNi/5N1c2wrD/sC7AEBB3xeuh+n9GtBSto00xHYkFaB+jcmFYjkix2TWD1WTNlVMQ3U0QXdR50J2JGEO81pjyFvm20iI2DFb7N5CIlJ9hhqHopbVxsktyIFMjDg4HjgYV0LNZGyubYZmu60k8V/RK0nafW3w7R+0tDr2T1/arFHanVZo42aiQxo6fKHNP2D1WLwrQbMfG3GHWCvyXa8M8qkS1dxL7hcFDSbId6FmQQoYMyr/fqN81Sb2JdQmknnnFMZpjDCax5xrnt0/awbkSNNDymTm1RJvcpO5rnmxiePgjEPoz6+pB8ag31eieHenhGmXNfXvD/khpk6LyWLphi4T10bN5HW70OmodMBngrkr+V3m6ggdxrnNOwaMZO/OzCnBbRzyhWLDMIK/Kd9lJkK/KcNnUhJR6dymqE0kBTRKXeVu4mSiGN/lBtc1ebFj1yPXislN24pb0NY2AXoDU3dvpMmXEtrcieSj5g7VrsMua3e5++x/Wra1Q3md5OkVPOpyAXDHQi597sy4G5TFwm5QEGAzCJEGJtwIHQuyCPMZRdQHITq6zwj+qk0CI0z65Rxl8xirMmoTmeqTllsc8sC9kGdcB7u1KbcQjOfahtwip4pySxmZtkrBiRMtPngLC11Sdr3D9bDVQc3EKTmWoAb4TDKI7JrJHWzFFkGr2ZY/zSQdEppIsiJDTevX4soXGds2VkdOCUlTNizRLy2NIdfWX+w7MwSPlBWXFVGVyAd4GA3sn5hYF6zhzBtqZd0I3lHU1I+puxZbFhDh0pyT+0xraXHSop75NXo4HIXFPYuYANuNrYb9EzHbpdSATxCkedrUgsDvBPoZH7uUD7m5Q9WZh0NgwOrLg4lwklKr85Ir5460K01obIlMrqN2CHrSBJPjnjFavQNlD9SHgwFYk1B+DUlUJfKf8/D8s89pUhz5RPo0eme5zJBLLSQrhFu6l9zeZW5BWNu0rC/SVue+RoMRTqN2k8PRKFc8QIMPRmihj09IZgl2Wz7w6PW2sZs74tv1F8CBcy+CExxJIwjExS5i2yrqpQwqEGygRJHgIsYSxaZDD/hBXPowl25QGRiPDbzEwmvg8fjfk1uGuyxjP8oZTgif8PDf7lLRJtWPhrID4xvXh1a0Ta1zpJw6ffflGgajvcVrnV47pg4zfT7LHYUBzzbKHFnWk8Ds0JC/kGfxm2k8sMHKdJVwkqYwE7ZYMmcGktGl+YlNHLIQsQDPnTrN08r71s+tfR7FZSQeK/EEyrHVvXvD6v598MpbdOsq6xCwIbsz5zrSLqKMKz9OYG5XtDRZMpmiiFwr7ddlmV1MSArbRbSiCFrR0NTQsF9NNms7AJkfU8giYlJ8tslV8kXG8Xl8djRIGWA75QPOiuAlYu3c+cBPY7Qara84d+7cW6NoComXmfhzlJdzhx6+4ghu2Rew9fnw3ENNUYomIg/f5D6EtCYsIHqNkwn4lKRezSY/EuU+CPNvbXE42TqFGde2G2BZVpU/UXGPhPFMnvom0oSJAKWDydWHae4EXs5629thY30dJry0jb8Gr5XfbNJ61Hmv4zOi/28segONHXf4ugy3/XxLJg5FF18P33lEue06KT+lXU7U2Qq8DhaklJm04AOEb6Q8ea7putFCuxqtRM4LF66+EvMhi3Z+FPqCyxlWMx/KfWRLKz6+GwwH2HF2MzOGPn7eNR5OfmAw2PxgbjEFeiugrJi2G3fddRequ60VSIfw4IMPZjq33nrr5O6776bTKceXChggTgS+bapBnUheFObpZyedCwBjb9x55521Y7j11ntin3eFON8p1HbjzAly13jwwdA4cOAVzTNnthrHjx/m5gqrq+uqiV5v0Lj88svD888/H/bvP9Bgm/x+f9g4dCjg9jjgNd5Ss9tdzzrt9/dA5yxeMqw2lpaGje3tAV4RtFv8G1nYN0ejxcbycgi4MQvd7lj+cDepPnGmyXiO0cjanY7zF62awjZ0u41Wq5/FkrZHo3wR4LXoZDDgPzIibXUZOANN2u3mZHNzC2NqTvg/xVm3WtuThYXOeGMjhD17hqPBoDPe2mpDtyU/6VysrTmvnfH27l3RPWqv12+cPXtGfPhTPRweHl1++VZjYWF99NBDeyZ33HGfdH/sx3SyILJBqMYObDz77BtbUG4dO9ZtTSbnUFhvtVqtbnM4HDc4gcPhIupRg5PLNm7jox++GOPkTsDrZvx2u8+/BMWKbrTBwuv1Rht3Yk3SrRZuCyAYjZp8ZIqgqTlqceWTz4Izt2pK4A2TT9u+ktzpmB75BOLCpFobt/DRhpHRV0A/HLztqmazgbt508GpTpODgUI8gsum2pSTbrXybxN0e/Ipb7XGY8aN5KNNu/EIKriJgNF4MIBv1M0xkgo9LgR+XgOn1QH9ICKAC4SLZzTqSMZF3WgMR74wzp/vj7rd/cPJpDc6eHAwPHPmhjF36t135zsyG+ztt9/euu660MauaHc68DgedJHILrrChI8wcc0WE9dqtTHpY+zEoRKHpGD8TB5eagOsYdMB1ZxMOlgI/YVGo9XBfNNPGzV4vKhRfwIfsMYkg1bCSLMG5J+6mBjylDwkHIsJWcCrZQjQBxyDRxmSHMfDt7J0X6KBElCNNsa3NieTL9oo59kTneiBwhip9YQ1xpTlCRxTCwmABnh8uY31gzbuEnBugSckjpphiHoI+QDz1oefPnT6TDiTbckbjbEn0BcmFr6Y7MlkOKas1xuPOh2sknFjsLS0MNrcPN0fDPbB13qfu3R19Q+Gt94alMwskTylvv3ttzdxCu0ePRo6p08vdXG6WGy1Fjv9/rjDJCIuLFdLWrOp5QfbJnrSfDKFGMaYD1E62L1dBNVFbB0mFUawHSGZTSQZ8cMb9JhUJAKkEsIkjKFnu4RzBFvJMH1KIunYjgmCVkw8W5xh1tzdRJxQgEnId6glU23tCILJwjFaUGyJRcP7wgST5tARUFMZhT5d0K7JrQwdJl7uwZuIx0QzN0wq2rhYNPpMMpNkZ4YRdiz9tmA/RB8tOKUt26aHzdPDZajXaCz0r7hiafDAA1sjnmaZSK54De6OO0Ljuuuua5w5M2meOMGsDJWoDvbVYIDMIbZOhx+ko+MGThjIGHKIxOG0M8GpBOcMTKhakxF2dBNJsj/0YYahxxU4RGL6sEeQYwwo4FQx7uNaOcBiGCAUvlLvYYAY5GiAyeCgoTNBu8nVzEH30JYOwlYNPz364+TQnoWrHwVytbepAxpyTiJt2rQFjXPViPKGJhenSMQnXdgF+KGO+pI/+sJYeliIveGwgdgD2g1+0njb4laysHMYE/0w9gZ24bCPsWPONK0T2GJemKDxEJcazEcT8vEQyx3jbWPXoTeeW0eYaOyPpaX+YGNjMlxcbKN9ary+fm60svL+8eHDIdx3H6JCZ4Rq3Dk1Dxx4tPnMM6GztLSn2e+fbe/d222tr7eR8HZrYWGE0+qwyRuSdnuE3cLrYK/dbHaaSHJ7e7vR7nab2FHbkLWwdW0HkOauZRtJ0G42/hinaLuWgW51uy3pU4c8XueIZrMPfzRtaWGRZ7bU5Sa1HYNLAfrBaQG/9gUNQ+gt6MqNCYu7yq7DtMEayfrwHczrI+XcJbRjLDiNjyjHjZB2Gv3SDotQu5e+sPBws9PEAvdrJe6ioMu4kQ+48Wsua6z0NsfIa2/AgsU6H/UHuA8ZbmNZLC11R3Y/0uEuxemWj1l74717m4N+f2V84EBr2OudGF955f2j9BqZ1tkp9pZb1hu86Tl8uMc7zMb+/QdxTexnd6ibm73mysoQsXZbS0tj6HQ1wQSDCAG3o2EDEzRoLiwswm4bg+JNEmVbkC1Bhqw0ewrEFwbvPk1nG35GsOWk8nrBuzglRP2zbre5kPx0CSEwGOR3p7zpYk1d+rCbixwuT8FTG2vqW9v647XL+8IuEd1sLsHneenxWpbadDp75aff3xaP16Nez++Itye8W+eNDBNF2fr6Om5qFke800VSkdjtEe9aOe9nz56eLC52oLMfd8JboyNHjkx4o1N113qhcHsGSNprQkHPgYuN4X8HpHOx03jTuZwb//8wiZcCvJf4Lyi8Fl4o3oTye0ZeelxUIm/5jM+4ZdScfDZu3m7CFWwvr94FZN7B5y9PNgWVtDGWuc5HQC5xCs5IRh/uC+czo13AI/kkcCiH5GtdJ0ze4NbMQBPGiEh0q9FqHn/mme8HObVLfPs4ym2Cr4D2rK7+2eLK0vv4GJOx4X6WL0ueGYXRR7r95rvvv/9+3HlcOGqGUY+bXvbiV+OM/HMwPIobAoTI11wI334FO2+7a9yNkPZmPKmLZ0SsqGPT4KoS5g2TeDudMbHZSOztbmZKJniTErE41dQyHYkix2TuI5oB0VOEaVTBJakG6eyN7ijB7StuPsb3LE+6f+c973nPaertBtW9V+DG2170LbjZ/BWa8GUe/7wLNxa4XeNA80HnYROYFDTVSc4yLSxLk/nERbDBjYJa/GivTwGSpj0ErHkfaokAXDlLnu1Kyju4g9VLz6wnStME5bRRpI1jY3OO0e6FPEI2kekcgv1br+7ZeiPH/8aFcfEjKYvLS6HLP6MDcC54V1gffOUDDzyA26H5YH5no3njS1/0KDq8lgnc3triXRkjiGLAxozffNgpxMEhzrHUM0SG3HnW0ZZLp1mzHWmr8yVgx6TNKspJ8oPKbbzi8dhcjxQh9YwyWc4j8pHlfOyfQgtAM58BT1zuz2FywjV5gD5Kd2khrO7dY8+aRsPv+NB7P/BLFO+E3GcFrn/p9Ze3wsJz7AkvbEKv39MpwYJCkOw8evCQk9Ay5BMYJSBEo6HTC2q3ME0DeUpmAXFSaSNbOYlck8s3dWKb4Ecf00nlorR14zy3I+yv9c2Le4CmGYq2/kxiRrF/xsJ5idKCvXjWo/GcstrleA0a9h7Yr8/gYuf+woff/f7vovYs8G6sEpe/7PKVhcmeU4i+0ceLuCESidsK60pR4OC14AGRIu3FqYTGQfMfGT4h3naQzAaNQzYNkRnn1LjICv0aT8q5DInBDQvYYBCUURLVXMvicI5TLiXhkRrIkywyVaW0pGkfUQjkFOVZDwBoBNbb2lZ83W7ns6646sqrnnvq2TdEhUrUJvLIwaNn4KjLv8fTAww4VeestZTRsS1p1brhYRBsmpoCNIrIZYRPojTQkD1qrXqX2G+0MUr6aqOWHAcY+c6OTfHJY3oYH58giY6G7M8mMIdsIielCW9ZFy7xI/tXNzqQdlmuQ1va+dHrXNNh5s0w7A/1cY9Wt/OKK66+4v3PP/Xsw1KogN1fl3D9S27+p/C2wk+oMYlKHDu1aHJwhcatxbAsC1GXA4oth6TOMDMj5ZM2akkptTNH6sFiIIrGqFibD+/DEmeTRbmx5SVKSFmdc10vh094FWiTW+Rxm75b5T0YaJG2zYo857JHjmNzbQM50B8lvVHsGlTtyNbBI5e9lTPGj+Tn3YFyNyTBZEf2jChqgPYgMl0RFqD0E5Hpejvq8Ccy2Yd0SFOFiLTvwLjGTI6XQ/pDXN5J8zaXt418G5GdigffILnKpQ94r0YZl30SuU5Kk7KUG885oBQMOyjx2QSVt32eUi1HzlUNYnuzF5ZWFsPlx47uef7JZ94iUQlTO/L6W275Rg58xKe/QNaFZtUc2wRrzUjBOiUJTpTloZBBCScy6pqZaNbyE3kE9VzBdbydKZFgG4ihhQEGPNjohf5GHzQL2ltG90EPt3qht47X3YoHBu44xhdb0S0paSVgyzRzvtnaeCFBZeN0PfNTRtQuSOnFfEVacQGY9D5Os2j+IJtVmD61NoZ30wk/y1oEkxi78WzGTg1xKOBbMim3YUjf5Wzj4LTZgxIvBi4YL4MpWu00bZBBJpGszmKXX66vv/ng33VYwS0aav7pgP7Wo9uBMrXRl1XRHgfMlEVpR/NqlNU2ftchzRDZVuRSxQH+bWZ8PKZvVNRVSfvhMbWiP+uLvK31Df6BUuezvvCzbqRuGdOJnDRu5DmZ8G7UEZeZOOwGHWL0PokmyWtLMsBY+CPbRA5EjYxh7dgwJ/oVn/YkYlGTxdVdhnZ3eTG0l7qhg9djbZZlq1uLHchAI9mZLxiYDx7AEC0BKjRAWsvkpH38xre0Gp9Np3m0pPiMub34IJw2eC1pZmdzbr3x5R9Zo3HjK6RYwlQiFb8cIAD2KK/WkW11Mty9daRfyKxziVGDhp3p0MYso0X0UqS9HzLZt2QS4oBfSY00SAF6lEV5boP+ICPpPhRj1DWezHN/ET4unV1ET4P8PIm0iF40R/RvGiYxmemzc6ONbx6s8GgWqQ/pgR7pbzibnyXFEip2pGIxV/SGUXOwGrn6inw1KIsdCTYIdW5GstWCcIB0bXdHGI2jdGVkJECZLRTyjSF9Au2MJqQMTa/F1PSZrRjmxGJjyyaP7EKNInWAbf5YLZXIdRk5LjUf09oxPElMX3GIynUI1zCJnmjr7hXzcEDsEqYTSTOuqhiP2qoTRD5nQjsHbbJ4V5iBYreN0aEVbYuIYgBDzDsW+AVBoxFOK1LCoCHiQpMu1TAC70OWlIEnmbdF6BlmjNWF+o3FHLDWmoUhLwnUZdx2jHrRhjfF9ogkSmRImrqmZ7TCi7AW7c2LwzlWU4sU3bE2jxy/vdFdxhTz2ltu1CcYeBtvnZsbUZG0FgCGBuG8zJsTUeCGJM0ig0t0GgGRTwoCH7EwiW2wxnpkRQNp4MC/ieCfnvOlhvPStWSwqaHc/5o5xdKeZf0tJeU8MFT5YhuULRoADPNjEpcT9kDPaI0BQulpITgsEUSRxzY5RTrvwfyyWj24l8+N733gPe+/05g5Kk6tsLBfc6UVZpBISTHYM8XIy9ggog8GlajbREdaiG2p0CZKdURGmKBm80hod1+Cl4H8U7N4E0Y7GPE7Z3rbeLnRH+A170CfeGLNwj8lH+CWnd+mSD7/ttB00U7KmZPxHSP4zK5JCsAC1xgiTbZTUhFlPNa5HDXGo9e6GUyLPbgu4f4I03AvpFxrZ1ScWoForyrS6lD+wYiJs4fWIKnDmVVNxajKH/HJRB31Ux2nYwVw2qzFb+AYj0/g9Pp4/EOT5PkFVBaWlsDC1QM7rRmL01bDF2ysJm+63rNvFa7QjpNui8ToGCHa0ABfd+nSFpchxGidAu1jZEVfVAWstpHx6D0Qll5y6ME4TjvX+HaswpTkmptvwCVyws89Rk4VFLJypxYD1gBAuEcIszHxIP0oVBso2FuTA7I6Aj7lFpNO2NF8yS+XIi4bsjFhhtSP0ZPQ7SzIJxmS6f1UNODMdGxsBtQkpZtLjWkgxzzEOk22JoBX0tSC7tyH1bnXxE/kEPKGmPfi1NqY89T6dJsvnmOjiMhlhUGrCx4UuDfYoetBB50rLNkYW4htVdGMdXFAEZgM7ijzb5CJ9FH4BA4N+1A4mVZ0w5YW/fB1GK+n+OEbfuBbR9Yf5eR57xQzdvEzFFvUtKit1u4V0xISO0g0DEmPEeQYT370Q7gFkdJFlBN52Ac9jcjzRDm8KT514jSwLZYp5HPmcv2KKSvUHj7l5LEmL4MxUIzLI5uEbMDMfEU9ghVlxISf7CdMJGSnVWvgwNURaTizl1gG+RdViCzSlgSTyUGsc7mBeiYneHROauMJdcksVNzsxEJU2oMZk6Mx+wxJ2fhiaYdYLS6UxUHDLRyumiUdSj6caA1wQqNvthI/0vCGQEXq5kzqsPAjFrxuU6QiaZwuJYwUpkVO0UanDIu+KM090dJq5+R8UDIixzzmtqmF6RqHtBXTNl07es2jnarLmE4kYO4VBSrvLIEnh2SsBc40Zlg/MqNUTnAEI7qMaqLVmYhYU2aqsimIvEF5NrGma2mHnozBVydkUNd14JHn4sjXQswAKWzyH8hhqJpHKcdxRK7VOSRxMWCLLdehbT4ip724R5fnoIfpK20RU4m0jnH0WZv2K3/SirWULAodJIuzlE1inFy1QYpHhUgTsowTZu182iSDsT0xIpIpFZ9ppQ5q+oyd0JsgIspRK9+kVdMHpZTZlCgK+ZS2jgZKJI01weioBUhsDuW3gbtj6WoEGW2Kzs+sIzfXJ+Qyymv2XgWXEwDYhKUd5nCXliscpBv5cSIFjiTCJo+yPCRCGjiYbaxxtB9QTBJtnRPjI+n9csLZlTSpQmZUc1pza6RAPv1aTR/USac08mlnzsVxudvH3ziRFqdTrkh5LrE678faUTXyTUKwZZqU1qN6R5pHAA68TuAuOT61IsPmGB40cNcCoooV+xEiU2FGljS8Wxyyna0j25EwoUUGY9XMFn41wWzy4IZokJRvfUSNgL38m5AytkSDYpxa0K4i0vgGM7DrIZUIk2n6YZDrErmta5s+WynftOQjtnP9akwlksby4kg9pHwg23msKYtyTY6KiXRAW/pxwNpMUa4JNDYgTiTNqZ/mNTwljXUypeor8kBSI/UvEQprFj5ztRjp25j0Rt3o3XTF8ek0fWoYTNsvGWzSlUnZoJwU5fqltmq2zBNb2ShEu8xp03IdljlvdqQOe52uMk6sNJAcDNyIWAPqmm0d4IM2knPQrA0JmTXyZALi2WC4Kzwa+YyUyQEwdL1j3OT6ISrGSuocmz6Xi2AYjzxIwbVsevWslzz6pa7zZUMedS02OaUuKspEx7bUQJg9ZSbPqWKdWuRwqWlUoZxI/mWqAlchx/2hETnG81IAE8caAtYcNRnRTIP271iQ3MSkybXicvOlCYs0FZVs3EA0OdHR1kT50Mmf8JPlktPGHirk0wceHzLQWVIyOWj+8DZFM8S282QH/+CnMUmOPi0mWLJ/6qNNP/w8sOw4INC6kQJtdl6inywtPqIULiuC3ab468duvO439TeherREce6M/xvLb/uNSz32zloMBTmNqA1dWmaqsfb2FCRItUkXYxJVCoEoagElRqfdUU1W6lmIDa5D1hotf0VHvoMLCm0N2zIr2CjFVDunUriOI+piESytrphf10Fjz8F9WBDNykd0qRfh6uuvVWSMicF40kZI4srS6vj//nf/ucl3FBzWdQxAR0M2WIshknTNhjFdRfa+ADImrmRKvEHauYFAGR+4KUb6BYM8qRV0rcGj/EG3y7+a5c5xAcAdkvZpzmzXODx8Hqhv3UoRRLqT3Macm4YiVVsaFYue3yr2vd/618LS/lVsvhgftDm+fQf30xES+ec7J/Kq66+JPaFKJpfJW13aN/6V3/mjJt/+wYVG1pYYC4wH27Ek8cNtQjX4yf/ym0omt20kJ2ypqF9ROV8AkdG8WYGd/rOsdaaKT21EyS/1ivBFxLj8D3u0uHDkUCWVqek5j4jdqM4Sh1pH6Zm+wyR829mQyopIBZOwtLQcXvNln63dx/OySdnBRO9HzvvQPIc8IAyLVwd+ScVgOFTpj0ehP2QZq/C7Uwcs5PMbH0gPwB9BPgANHssQutQhfzCYmJw0Cn2IH/2RVltlpH+bz2+ToFy+sDjoTz6wsNRmPZqYv8zWaCujMIYNv/VBviKPsY8Ys/tFX+RRZmODHvulLXiMmXOgcYFHW5ObHedEvlBMFnXJizqKHTU/sSgd+uSHrLJJtzQScbnF1jSmJNyRvnK10kBzR436g7CyuGf8H/77m5qjXi/45wdY0YnvHbM15CQJLAR/S4c+WZth1vY/NZOZdgvfTKYlTqC5W0HNlAlD6fL7JDAxtOdJgH9WmnlNfYCVXidTZDEATpdPmvbUZxqcq9Q2Axpu4T4I13UsLi6Fb/6rX4QduR9DYK+mwTlaPbAfZ9vqa+TUjvRJTZPo88X2Nq6Vmzi19npD0AO1t5DkLdAs2wOUPmUoOB1vQya9zIZ/1UUZyjbksO/RHoW16ffCtfvHYX1rEK49vBg2twdYydxlQXKu9h7sdUbAKiZvE76uu6wbLluALm4pj+6dhGMH2mELerTjzuvxEwRINncs+5JP+OKlwnYx+IhnMLQzhWSwRzehp37y2Htx7Bobx+IFbX5igX40F+JTdxjnyWx8vuifsdCvfIPHhMclH4/KiHKia1UFKk+tMo9JtNr2GxO6hUm1IOIgPDjUalO+3TMeaCWaBRO9hQnb6puM/2xNg6ONEhztY7nhxptC//zxcODgISRpGNq9E+HKlV44dXYttPunw3BrLUz6G6E7OKePcmzC3779B8JLX3xzeOzxp8PNN14f9u7bHx795CPhRUea4fknPhlOnjgRbj7cCuON58Pxk6fD9YcaYWl0Jpw8sxau3jsKB1rr4fxmH7zTYWV8LhxaHodPPfYw7FvhadQ9rAiNgTFyvJx41lyQXjQfUcbxi4+a8xH59OHzxXlRLTl945UB5toSw92t7CWoTFnVjrRtb4/G2GAyUbgz8bOJJClZ6JC0EqTSU5u7x4KCbAttFA+Uu8YSzQH54HI/pmf8hx9/Prz6lV8Unnv+eSzCXrj+2mPh9LmN8JLrDoe/8mVfGF5849XhluuvCl/y+S8PJ06vyz9D/dAnnwmH9zTCez/yuPr7jjtfGf7kTz8QvunrXxWuufoodvl2eOKZE+H6Y1eH5eWV8PHHnubpKrzzzz4aXnLLTaEVhuHYDTeFR083wpVXXhl+8P/zdeG+93wwfN+3vhb9r1liMCb2l409joMyGwvGjfFvUict4G+j9Dh++hEPNqhli5ox5ydnT6W1/fJVhalEKl3MHw56/MSafLW5Iy0gGwB2QgxGyWFATCDb2CFbWrFYgZJbsJ4oJV221uZAN5lIDhZJXl7shF/83feEl992I3bJIJw5vxHe++FPhk986vnw6JMnwmUH9obFpcVw/Az/OnsiPwz0be/7RPjGr/3S8L4PP6bx9HEu/eDDz4Q/ftufhs31c+E33vxe3N6/Jpw+fSL8wj1/HL72r9yOxXEk9CadsL7ZC6fPb4ejB5bDoc4GTpF22nv/x58Jv//Wd+r0q7OHdpslQrvMxwVdnnK3ePlAPD1cGmyebOw2znyxeoJ9Y8gPx6GtRHjqrF19VTZMSa685ipsRpjwkQS8cD0wuUPcTS20Fsd/55/9lya/P0CGurvgywAo0iYmXQGQgFLOA+TPQD7lrMTDjZDdKKBHLKA9K91wbm07HNy3rJ24srQQDh9cDZ98/HjodJphgR+NBHi647WbD8L3ry6FU0j44YN7wikkeN+exfDcybXwshddHT7x+HNIxCh8xs1Xh8eeOhHWkLRbbzyKPrbC89jRf+kW8k/qmnugeTY88Oip8H3f8prwW295P2TXhA8//BS/ljMbA8fPothT8LSQabDmXnGtJBV8nZO3MvB15L/6oW8MK/FmR/MBPudpL16S4CXTXA8EJlfdcG2YYDCaVEnNEf/osttaGn/XP/4PzeEwPhDw+ARr2M2Sdy+OJTWD6xlFXWsXlAx+lwstG0xmVEClbQbKzEhqPCT2XX7BnrNwoPgyvBi/4erD4X/d/4mwtMDP0qp3U8hAZS7k2MJdsvyjLVamDiKjeRCRo9RsdxbCv/9H3xqW+RSHm0lg7HwggNeWcz4Q6B+9/liHq5vXDUamGKClf8vQXBh/y4/8dPZkh8acanNiulnQnB0i3ijpIBkO/EWhmqQgWOvtIIGK8ZgfbKIEEKRlxwrWIBin6VCOBt3FMYgm1MibfAmivrlwo49p0L8J1IcoAA1tLEBiONANYkS0yPQzSeIjmmV+2+2F8PN3f2dMpF/5bHyzduTUNVIR0aN6il1blGLxFpm3zLz17/HBAG+fdQuNlwIuY+0y8rEI1GZJ2mZPO7xA7vPFsNE8XbLkfszGXmjzgQR0cZoUTwUvFSLNPl3Pir3QpmwoHchdh/GhdpqnXuvPbSOtBxux36QvfgDa5JCBJs/mh/7wcid9mYSa41VxO9SkLW76szngXNvMc875Y/Mfs1GJsqx/9LprOvqEN5YITX098e8vmpOF8Vd/5481RyNekI1vR4BLJoGdYmmd71kBanlobmMta+Z+MqrkmyjYxlOw+4neDCVTs8s1/KFAIUYhNYyyuP3c2sZnsul9l0RYcF28ZhrMG9FEPL/7sz9S2pHQwBzs5hrZP3rN1foibX0SW6dBU+Hf5x1Y3Td+8MEHm6OhJxLB+m5VbF6DkhhtmdMPa7JIc5Bml/FUq4pt+mJt/WcLItONytKLJJDSRK5HkMaUi2d0q8VPpNd+J4b8KREg7EnLNOy0zPuKPEl2irUx2gjsGJ2RyJyLFbG8vBwuu+xwfLLjAovZPqDcqLxGTkWm99k8eHbm17gsILv84WzFP7pEmUQ6rWOBHm9sUz5+jY9OCrpTpWhX9o3fGn5OT5dpf3pOmvGmS+YP/fEUXZazGD+Nx0vaTm1iu2Ie8JuBeVBtFZBkvITpJUYr6sOLVi5+7QRS76QK6SoTphg7I71xyLBLP5U+Imwn5dP0aUHSH0PTFE+FYDH7rrYjQL2acMuJfMQTZ/rmkIhn2B0xa+JeKMzqc1aiPu1JLKG+e5t/k4uyH17qdPqeRpn7Ev7pmnfA6clOqODxW+GtMY2LSaDbuotLuRiqfBV5cbAvIC6kB+5D3aNkmwntGY6m0qskwoKOuAry3Qnkr1DDhz/8kfDnf/6B8MCHPxw+8IEPhK0tfr317rCbhNkJ5oUARphemHbAvLt4pt6OPvTGHfQwZlbgZBY1phX71CwtiWanKVQj9/KiF90cXvayzwgPPPBAeMlLXhIWFvgPObmKrBBZbR4y7CaBF4LdutcnDS4BLt2pOm4k3mjGXZkPqTrW6hMu4NuYDiylxXQsLi6GJf4/oUivr6+F3/u93wvvete7VJisX/u1/84vZZeOcAEJnJX0VHYxi2OeBLzQi68IPxuCQmhsGcCpCWM6kbRB0a6O9rJFY6QPhFbjbW97W3jta18bvuiLvih87OMf19/qf8u3fKs+xrAbfFrnK8I/uTALL/SNUdk9E6MLG/MAmtOii1xNGNPXSGrGydT2FkUeWjWviLlaufOGw6GeRuibGBHZUA8OLgyXcgd8endTNWrmP0MxRLyexFHvECkLlodZo6jckbY6aBbP1WqDLk0I20we8dVf/TXhN37jN8I9994bvvSOO7QTf+3Xfq14ap2BeSabsRixs24Zs/1DpjH+xaFqR3KcTKGfDXjUTVAFpkZ3+MojE/4XG37Ptkxw4BzwU16X7TsQPvyRjwS+H+ngDmTS2Blpnn1Js3Dy/GOQ2ukiYrtUEzlP1ZRO5oMoyYgiHYmIVOZIeXWP6jiGsu1Oiy6Vk2aLHgpWFT7IWllZCUcOH9Gz1pbeE0b/qLg79+zfywzf+5H3fmCOdz9sDRgpD6xRWBdDEdJroCfRUTV5Zew0KSmyHZlgV/YzdOtC3WkB1EEJjP3trD0NWtKOKSDhOfGPLJcxfY1UkHY6tYfm0Zl45mw3mJq7yNhNAi4VZsU/4z5uCvPEzr5mzleFLGOBYA/6e1LSyIP3WHdqLSfye2yiTVmOPWg6rNi/dSgPtmo3zYt5k57qzWkim3n9Oy5kQRNzWykeFH8NiITmqaxGOTX/yT+rI8g2rlTStjUrB+683U7KLMz0tct+6nz5zuHPpYv84uGnUgtq5yVQjr1/+MrLO3yVwf9iTgfaSfDDj+sfWt0fPvShDwb+yYD9x714uqVKskqdzmre8GAicx3U/I22IBRq0QcP/I28KDO2TXqmn+hN+UgBhrNkzxKV2OZ30uX/DiMHZQT5bqd5yRsZRCaLJm0naoZ0cUU/e/Ysh6NXXqUPX9mf4jEeCBHnnn242Wk07v3on03f7JR9x0Q2QqfT0UR4X7yp2b+yP7zxLf8r9Hr8H5cEumAAET4p+QSbg/xPBVTl8gz047aqFJloHvSrhgSmazSRvaDnKagxBtc+fUZb042DIF0ascQC77pbunvVmSfVczudkaK/VC5wccUTXEmmZpY01ubD+Dw4+Ec8K+GLP+e2wh/xKEQc9vAvtEJ1Iiuuerln9s2JyMaPQxMvTVT0HW+RnlU0OZ0Cr9VO2jV++O+VTYaC16J8SWQya4uOcvmXD7ZhizOK2ZVtTL+6uJ37SYr6cj8VcpWkH9mkhfYp33QbpDN7FuNzwuNyiYgU+DmviKlE6iML8KKVzATSEmXKRVxhdY6FbBUaSs0XBHGdzwQnqQq7uXN9QYGJ4iiYAjWdmDG2ih0JB9CnK7u3Mafmot5Rikt5w3NJsx99XUKPLxDijkSgrC0PhJ0dq1BOpLWhbG+fxIYf67xEXEwCfSe5i0u6GOaEFm8c76cD5RHmY441QiHlReC/+atAOZF/WR//hwd7MUqSNxfRUeatiBr2C4/aeC4iohc6j8lmKHflN3wEKV7OyBKdySpPolPcd+UGqJFJtmyhOL8af2HJjEh38MXsqkv1JnMawoXEk86naIxPXmrim06vlgBNzRWPunMFJa6xDYXJ2x2yiS84nA87nXZ3syPLrj7dNzzpvOXjsltLpo51pjNjkisSiQJr5lIfPsauZAeZwxnO5sEF5C3DhZwyd0r6FC5ifOmpcWaoUY8q1Wpx90Hof+JuevXBTSWSe0/qsTP7G0lS1V3WobzjLiQJGWYl4yLcVkGj323yd0Bh7PS9G/86G2bpqMVUItmFPSmxztTGT/YEfhcx/D8J6cLaYU52nrUK7Hbn76RNOaOQHgi+YTErqukdSaPEQkkUZXdQM70Buz6VETU2F+SrBulpb5ZX7p7CKXJO0GY38VZNZdqvKBxY0+1Ocz+dyCSLDEsDExUZrC7RBNf5meXeT1O7iWEn3bKYbxD8RaAQJxcGKhYlkzwdqrM5lUi3shMQ96MZqq72IaiPOpRmqm5eL+o6ClyqBXYhO/JiUY7dvowjn3Kv6+6pK6+RXA1cD2bse3L301wO7qIStcsk7bYvd68aA79Ui6IA+oyLhN5n9aAw/L6EoBltazI5fWpF4RfreYfGsWSKU+79hRhwglkTesGTTbsKW2ex9tFfEOgnOigsKM7pvDHTXj5wYL2DWcWplZ1hJaBD/2EK+S6ffMn5bFRO8E4DiPLYy1zIToFzmGg85RhmxZQt5AvEDjHt6B32jFd6cWcqpBrD6mskzDhJ9uMAnQRXlayZse9yYmbN8bywZXhhjuyZ8/yoXLxAOoO7geYeplqAmHh60ZaqGc70qTUqppOQHetiuhSzfgHQIL1vVigF3kXAPspycUjnsIyUWx0veUqnNQElsyYH1TtSS8Hc2Ik16biqzwtANv8XMOl1k6NALxEu+M6VoV2CODjvhYWgeEDXDL3iZieej9XwLZ1Y7xBkTT8ZapNQgTTZSrgX8qr8VLDKmFo4Jb8OzUNZtwJZbCnqzObwl4JT7dOtPpDMuj84qtyRZoyjLrJ55+UwqgbqHTsynXkGEXV2k+wLRVXsO8FtWHuZBTuXXRi0nfgrF/Q029t0Iglk3s/FftMjmoc5J2A3E1WYlFh7MnfhpoC0f/pyf8SOsZXkaXw72laBNold6qHKHzk6F+KX+49JjemoxfSplediOM/ujtiRGnmHFzSYBBebpDIK8aTkbjugfrShLd+b3LWPOOOFxaPr23zw/twib2XeKjGVSPlJdqT97QHdgBE9zboRSDvzoLLJ8PoSIR1aYcJruqmailmJ2vWbzHQV3c0+Ec5GmjbzYi35rPm+g4prpLmJv9iMtq3FrfaRI06KHWfDA73Y3FYlZxaon/c929bPTn8xsMm23uOy4CH/Po4CKk6t1OefxyUMgObOSieAtNrzDvhSTcycfnZKFlGrQ3Y2ETsgcZEuljJ2jsaRbyC7RuatKkzvSA0KbNT2UQ80NRjSeRjzTBDhevPqzwJ9yE+Nr7o+LkXfM7GT+3niIjml5rc5XvO6LcEUphMJA2VfyTNj8++8Tz843gvKRWKzUzIpr9LJrpMuYl1FXwok08u/g9SjORTLAL/Yt37+K0+tuhYqSB6QVlRVLmZNTr1kGlNuIsOGsBtPFpPiqjBL463z7TqFsTmZqk+b7oiCeeqf8DmPaOpsyGRY23ZkPaZ3ZMy6kklazXzIUwFcBMoTWZy8OfuBnv/Mg3nidx3Ws3ZBHeKtiY1hjv4UeqJGUl+WxGRGX1kUNeFUXCNj7WAgGAzP0mVRJeYKfFrHWbuZ6LkxQ32nRcBEzrtIiIK/3S6CqM5KvSKZ9MS2+SS1i0d0PJhPGDMY+uAKEW/3SFf4pYJ8zfCX9XWxXV66kOvBiWVJ+uIZUWztylylDtPXSBYcbB7YAhE9zMpDVZJmqGfOstU7B2gyK4Yy6hYO+WVZbRwY+05L2G2nfCR9pJLKuMjyedYhzn3clRZHpjKF2mukKvdAfyJ1/LSDE1Q70Qlm6pE9R/iVPipmz/Vc1+sMNYtoCqma06w57Z4LHYGKOBzTiSTcYcGQ903G2DHEGYOo3rk1+tSdZ0Lm1SuhvDMr4wCLnxagLP3ZETEJRFm7cAPlJOtIU6wPJE8bRmIaladW86SmDRTNehcXgdLke7M8wXWo00knex4/VXAf/Nn1pwVmxF8YGytXQy1ZbCoFzKSK8cysOhOVO9IvsLLMVgE9RzLBvBOV6s1rU4fUfNe+qF5jUufrQm7z5rKgUlT0FKoJsjGOvfJaqeslH5tCsJsnO/yP4tZJPgR15I0a7DSp80z6Tio+4Eq9GmP2O6vvneRzgz5Kfi7IK+dZvthAbNpY8ZtKajCVSM+hQHv6k0OjLwQXaDYFT+JMzJsQqs2teuEjSKd+arF4E/V0knBd1tkw2Uxsl9UiKq+RKuwkGvnZNR1QGtLM1R7rnTBzsrQ6Z/RRI7uQBPjuLPvUM1fynO90WkogZ5ob4QKaxp8cTF76UI4Uz6n8rvNqTCcyZl2nZYf34Rm9lKiZBGLWAimjoJvQ6QRVJeiCcAE+KvvldFZOqTFlQxLJoPXuTq20jVnMzETMclMBOtrlgH3SU7OqCajSm4Xiai/5JFnjh3pe7FHd/JipS2GczKnxsb+YFs04xOTEFNSiYkfCMJ5X1UViXOryouATVIcZogJSvVn+yqjUnWG+y2V8Ychisr60n1D8dacdq0+uU4nMT5/pDMXDjIE6djOZuwZ9R/9cpTtiN7G46i5MHDQpF0flgvUpLiNLGGvasHba9mWd6XQiY6d1BilK4WWYlcydEj1XgkqodFli0u+ufFM1US9Po4t34bEIGNbPBfmxN+nYrc+snFTuSBoUusg81HU8AzHY1LJyALWDMv0qm6rETOmSrrAl6vwWg401gXlgs9rbLlDlIInTjrEzn3zS3LHzPhBg7vMvscvcGAq3si88aub/olG3AGpBEcpuv0yp1iemsSqGIiDndFOXZNZ1dQ5qd6SgDhPMGEc56KpBTHNKepFOB1nhppJJVtFV9W4r+I50qldl47Cbjnq5o67vDGVRSVcZ8E0DkSivazCdyETdH7kSoov9TWFm8CXsRtdRZcNkeEI4z7VuKUiEbpPC/dfGNss/QLtaW2eznpURwO9WZUKaGyjy6lCRSA7RLKxvo6k4w89FoS5BVaidKGDWJGeYS8kwlRiQ6Ry4bEqvDIpoGOuZugLlpdeOYNXNCVGRSNimz+dkjM2uQOodzURit6OHmj6m2GTMobvTpHFyqiaobJclCxOR0ZFfC4pczNqnNEVin6pncAZsx9yaVT6AqUTq/Mys2W8OBVLjJcHMgZWQ6s6ym8dlORmpzZRvtks8S2dJLyK139WfpFM1LUAhlnJcBcAg2nhYrOpuUyp3pBliWO6IjIwGkgByahrzB11C1J1nYufFbmzq+hV2k0gCrtS31zWY0WOce2qQqE7l9I6UUQzWvbPJQKz1gqFqoDMnlUhsdtQtQxNctNnJR+FjGo5ZJlC357QlpRlJtbMiCKqoOyPskle99yq4FqjdsSYOCRNNwcVV2Gkn7GqnzKGaTlhZf1d9JT9TKPtJ54UiLxcMM87PiEbwaP+QcBrTiZRNDJ/ZJGEeZmI3cVN3N/opfA4LSSGdtNPJL4lkV5nQKl6E+2Od2abqpL2U5qqyv1K7JM1QnnLp1VwkK3ekHPAUwiWhGm10Ht8PMZSDS1A5UcQMG0c+UbmuJjDtO6K2nxqU1av6mlKKSPvXh7HKs+xtV4vtqVNxyX+hVe67ZBozU4mKRMJZ1jloOM9a+V7fFQoTXjFRlO8mKbtQzTCXjSuxnmGQTair+LSwdhHsdzuuKSSmIvXXyt5ZEdVXTgcTipI/e72IoHaBbPBzTEJhokjHNncQf+rgdjMn2/2V5P6oTj/RvlwqkfBJ1WjlT9SyeQfJQn7OKqDmZscCZcc8nfr3atf4eGFRGHxC5+Q0amyIOrvaya/Bbv4FozrdyX9VzCUbtWrcTIUTF5uBuxGnU+5IsneKPe1j5sqMoHS2xnzYqa9LkkzKvBAXsapn9BLh/+4z70QPIlQio4Tq3PgeRtCyZfyxLmDWwGehxm6nxBPlpKS4VMncOQ7OS82MpqCfnXxV6WCijZXzGdOsHqcTiYwpSPjwi7omgT7nCf4i4ZNYmEzSaTuihm2oEM5aBFXYOaEV8H5rbKe4VXNKJbJRYmUAMf8jOlnBE2oOXIPxzjKPuwf9XNDEVGBXCSn1mdpSVBeSx+pxp21Ci5x0udSAkilpnY3PMy9ryaTbGXHeBwIEz6OxAwbsp9SpU+slRJVrn7TdIJ30eUH13ZjI/0UsaqGiwwKH/jHheiznfbGe94GANp8KDtGBVrF6me78gpEMpOw1TUQhKQWbVCcSdSgpuG3qg3C1On9pLFzgNWoXD24kZMY2jm8ky0dMyRRqdiQLVgO3tizNQ2XgHFwywLLOzN0xS7ZLlF1N9Vtql5PouBQh0UW5ZKjoYEoHLe0jzT0iZc1sMh9kVaDiGkkPUZ1kZBGXYpAXjSQIJiNNyI7xVU5i0YeDquVSRCP+ASypYtkRibNKfX7SSknzidcFLiY38kqY8tNqtyfLy8thlf9h2wGtJl4B71vdF37xV+8Jg8EgCqpR7mzWrXoqq9Ob4pf9+4CBKRd1umU9oIJVDfpEMvjTbFaf1KrA/LGP4qQXW92FbvirX/klYeXAPuhSluxC2U/ufeqRx3f8r+dIZGuyvLKSJNKG3mq2wurSanjggQ+G4WBoogTT75yX2rHpE5mrgxNpC5uyTAjkdDHpkQCmF0Du0+H9FlBSypskPJp68PQ9XyLd19R0y0eKpcXFcPTolUqk9PHL2OXBArz3qUenE1lxak1qGVpHOuKwubkd1jc2UTbCkA9x+S/WUZpJYZv/QZxBetG3GjpfJdGLtPsqlMRH6lP9wITF6LxAsegDhf/Tv1xSG5Z8DPzv59PyctGUVPDzwng95nLsVvPf5W9tbYcNzOnm5pbmlqdU3pxq8SEHdo1Ud7WwaBK0WrYj9+zfKwe2GqzDPcur4Z3veGfo9/voeD384i/+fDh27BoEFXMewTZR4KEUYwHHmSSpPK3kq7ASZcnE/1w7w7Qt/Xl8BruxmAVNq+u4bWxjvlSnPov+2EiNjPY4Nja2wmg4Dn/r+/5WWDu/FhYWFsJtL3lxWDpoZ0Rq05/mWH+jiVPro0/ufGptIpErMZH0wJVDR20EvIpEvvVP/iT0kMh33Pe28KpXvUodO2ZNOpHKy7qzZZEACqkSWdad3SaqeZGogS/otH9f4GVwznZG1EHH586fCz//C78Uvv/7v1+2n/myl4aV/au5Dit0O56MmNDKRE5FYXdKMVgtA9ByZDVPb799z2+Gr/3arw1LS0vxNFRd7FSY11U6VYWrvIrPwmu1aPrDJGLhFeUzbHcqTEoVn8X7Ze2F7apxMRl1RXGrkEZBvPv3Hwyv+/rXhtOnz+hG0k6llgmBhHKwi6/5dGO6kcO4GkSg5ulraWk5O6XMAk3tkNQRHFSKcruMgtjjylBv6xOYwnkp30nWCXsO+IzVAz1lP1VgfwcOHAxnTp9GomzP6wwQ1TOOElKNypsdmfGgiyRHhjpq8rTkNwpzgX4uAFWT7FASOCnuu0JextzxJkhN6sw58VWwCGOcVaDD6JSxcWOMtN3gD/OteEHSu8WOUrMbicodae4BObJrQy5Ap+3q3Vg5WWTRlqA80dlpcneSZ5D/oi5ty/ZV/qr0CGexTsVlVZNbwtKf3YCbo405HY9GdgXz+XKAaUPEUTtsGhXXSIdROrot693FmCP1cYEoT2IWyy5jqkvoTnAV1l52jQpDayY8MCxf3EQ8peJaKkH99E3vSM8+afjODMXHD7Z/3SquhavSWcks9VPld1Y/2cp3v9TdwX6mP8hmyetQdRecwf2xrvBtbPZrflh4BtWtTtT3T2jM6mYqkT43rKIbOWGDd2jAOJvAOZD7AUhUBLObySurMpYp+1K7yr9NXoUtkMqq5GVMTTBtvHh7B6AnW4/Q5deXYZLjAsn9zPIyfWpNguJ7YRYPVwS7imBncwRXANVjXC8I6NtLBXYdb4KdExo7pc4u+klV+fTJ/fBM2ARpHBBkszJxJap3pCzi+Tn6IZ544vFHMSDetF4Y3G4HB+WJm27v6AKgQlEp9ZHC/dfJHaleWtSP6vlA1Wl1zLZNez7hcQzWjIK5X0dSH734f+CRK/MUhvFtDwu+GvngSog+chR1ZvmcB7KnCxYPnCj59fgutr8ipga3axTC0RkwkqA8E8arzuR0IuPBkkdjO60akzzgQuagbDOHj/JkT7cjEYH06CfzndUlxRlIE13ub7egeVUpwy5hEGTnTrYtF84RCo0ipk+tgCXPVgL7TVeE8Sui2QkzgnBc7MQ55o3P+5vVL2XzxZUPkOpzmQhUjmScYW4iUkUX4MzwWZlI6ruNUonfbLGonuExYq7Bzz/aDGW/c7ugopcE8yXJ9Mol5Rs95X4GqJgry0ec4+QcmGnYh7BwN+t5KGEqkX4m5tEc4Qgn/NpXg9ex8zmhQUZ6Fnbj01FlgumNVIQPKA+/gDwZ8/ef6s58LbkTYEtfzJWHbd6YUmt4XlxSRsXNTm5Cp0bLU+4jj//iscPEcYDlya2a7Co3SiZjZqE8K1G5xm9VnxcHdVoqhgLl80vEKfcbTYJrJVVJMX1qhWXmnBdhVpE2wdRavzjURbYD5p3oLCneT9bfzvZpQuftLwf1vdSD4aSuC7OLG1RPHrleV2E6kdHQXNrWNgr8MfYreuX7aaZzCVARWTqBjqqJnNbJSxnSTYOmjtqJcpUh4P2wLpcy3/zV+Il1iuhCtro2kmG/JjTCQkVW6+a94mYHAamOl1w1YI662Ww09O/TTUGw4KtRJavUnuHjUsInSeCMkFZxYvdIx7jTdTKVKpTKLsGEInXlDsUvdtKf94EALWlGG/UjH7nzwWAY2q223pO8YFhchoy+MH91C2mu8Ni390/9lH4BURVbt9vBRmmFwXCg7lV4mQNhYSKdyuycDwQI78f2ZNzyaLNsbm2FhaXl0Ol0pHMhyAbCuJz2OgGTlCaq3HbU8yORgOPRD4WUu47HIiPKkjInOM+pduoiLWUwlve9773huutu0AfbLHEJvFFgFlHhNkz2rO4Je/fzc5Vmy4Hzsygnj5946L3v+/NbGMwDH7w/vOY1rwn8MLP0djqtlORTn4NVs9pHle+6/mbFMS2K1xweOBNeVyHV4YGTkDj0hcT7h1ofFaDdgx/9aFjf7IXuwgI2SDd8xR1fElYO2vwT7IYP1Xvb23A9uff4M8/v/Ck6YLKCRO7bv5+kxQ3wdHry+PGH3vmn77uFj1xbaA8HvXDi+HMKhkXXz+rL7lRHNg/0nkiczOcnQx5JjqnEqO3MKv1pnmOGaFeIb/VlyP2mHZC2SWHir7zqWNhmkjApPNN91Vd+aVjeh0TG+TDtRuj3tnhivffkbhK5F4n0iyyPrWY7nMKOvO8d71IiHenkzJqoKtTpz+unSo88W1S7iyXFvLbsJwUnu93qWmMHH+MwwlmJb9KzlfthIr/6VV+hT5qXvfd6SPYEO/LZOROZn1optr3ARJ4+fvzjb3/Hu1/M83gddjuBdcmYB3V65F9sMh3z+toeboV3PP9zYXHP1lSCpzEJa2vN8CVHfiDsXUj+xgZgIl/9Va+Mf/sB8AB3XCQ97EiEce/JikRW3uzkyE9oltJPD3aeCAP1qnSdN6+fWUh91PndHKyH9zR+JOy58kzY6j4d+ovPhdbqVmghqVkd6fbqZhgsngwHr9oOH+j843B8/Rn5oM/UbzbvGQu5yDI7jdpEmnoMnHUx9kuG8qRcCMqTkOJS+CfcT1qz8FT6P4//cBhs7wmnz62Hv/0594S/+4o3hxMbz4VPPvUYkrwdHn/+ifDoU58KvcEoPPTEJ8Nrbvrx8My5p0Jvcym8+fSP2g1SCXo0h6IzgrJRnUBHbSItXDqhG66G2Y7+n4xLlcwqtEI7jJp93HUOQm84Diudg+GX7/vxcHjyivBVN/9Q+Jz93xr+01//ePhHX/0/wskT2+FfveYd4aVHvzCsrcNma6g/oyvfIBGcbb2O1NyTgzGAqMvCjjsyN9W+fEFQNdG+4neDWfoX4m8e0OcTJ54MT51+Kly/9/PDt/+XLw+3Xfc54RU3fEV4zyPvCI8883Ek7Fz4qbf+aLj60IvCv3nT3w+PPP/R8PjJp8NTp54On3jmUXoxZwkaDXvhz09qSKzMosz/ZCeF7UjvqG41XArUTfJuJ3+nhO3W307oj7bC4dHn4TQ5CW/40C+Hl95wa/jdj/xi+Gdv+L5w7PKrwu994pfCP3nDN4UnTz4S3vWJd4bFlW74t3/yg6E92ofTcSMcGLwMG20UvRm4A+1dKBE2+9id/HONOlQm0pNP0Bldzjv8Sz1RF4p5knkpYuX8fP9n/+vQWz8U+pi4P3vybeGxMw+FlaV94Q8e/K2wsLAcHjr+QNjEXW1/sh3e9/jbw9Pnnwy98VY4f74dfvjz/6N8TAGh6X+UIcbs1Kpwq7dk1Uj08mMVLz8o9C748oMPBP7XO959y6yXH8QFX085sRW2F+pvHrtLde3X6+yt58L2aF0LZKdFstBcCYeXj4bBuI95znX5NyBf81fwOvJQfB3p4aGxtbnFgO89dfzk/K8jPZFigOKfkZ07c+a5H/rhH71i6A8EcoUc5PEUgJpzlI2HOpFHkM0F53z9oSsI8YjYTuErV2Zu5zRlnEA03DKvvUWQJtI2bLzpcDWiLNsBMuVfJatlqOwdh1zHqE6nHf79z/5MWNq3hJjIY/Soce7c2thGc3xhifQAeIvMPzIhwxPgxtQpO0p5Tpf1yjqE6xE1G7Rop4YpZb7R1FmJJBXiaqJavnjYELsGpixVXp/gzf3bLjZH2nlop65I6y/WSGcC07em0UUKEIEDbDuLuJtlyxVQb29gR4Zd7kg+2TF7u+jKX+zROA7ryfvzdsZHJb5YscEKEdqdGfUICDT73hfp2LtsMkPxBVM3/zg2JlhszUloMgH0I10sZTmAH9DWJdu5j4LPDK6T6KZwESHadIzknx42i3H7EUzdica2XGQqua4NLNdjfJsbG9S490xFImtvdtxhlkQ2SKAwEL72sWsBeXAjOm2TxTRAj4UyisiPdd4wG2vy0wfRH3slT6cpC1X9GoFaBhmNPOqj9jYJ/KWNGKZDkizQHFf2h6NyaDT5RUg4jUzN5Zyn3Kf8gFZkvpDIM2GsbG41TtVsmR9LYvQpaTTK6iJsdkqw0GIQog3e5tHDYlEr829SC8N8uS6R2nDMVmCjlWq6kkmANipZc1KQADNglXulvmoqK6mszHg85t8cxp0fR2tq7DOztAKBWbNPqw2mlSEVUTOKGb+JogL4ijI2qace1KYRCcqjgmCzlx7FdZXdvo5kN/lUeWjWIpdt8cQC5R0lcJbrpr48QIP1k02IH0RwwpO2ZdsGzzq2pQceb8TWz2+E9TPnUK+FjXObYf3cmrXProVBv6cdbjaIItYqmq1IO0UWY2UtOiJpp4nI4jEXqj1+Vna9zaFFJQb4mcAIHt0z/c66w65NJJE5SQq5Kd/m09LCI+mifl5Tx2xtrRGmB26cDNMptn0yddqKE8HdZ7om4+/6+XXdENjXmPAUbMltNFpqU6m32Q9rSCq/o1gJoD91YJ5Y03Pm34O3QA1OZ20naAFaPiNPfbC2Inb0LXvIdT0nRzWYTJo4HKsMUGwrkqrCzEQSHoMf6Sp2l3EUhOoYoI7GNW3jWRDO5dEkosAwHopmDzpyQ5kNSToU0ZebSjIJ55EcVBBxSHFYnESQxgLNX9StZjNsIukjvoyCjVxlySDItA6Mm8oAxcfaKupqtEoQa+ejgGdN8lGUWMQPZuxCfNPKGGYq2md3dqpqpe7ICp2Z2+kja6dSiVF5aHGQooxPnx6m8aylxMmF1bKFwG6y3NYiYmJ46tS3jFCGgjzxE3/KHe8euStbKP4lFmq3mqG/1ddHTqwreiVhk8heCaOjTGBAaRuQD9P3WiZKHH7VAQ4yoz1rsozQ/QCE5tWOUQXQ6GNNVF8kZ6cZoHtOmXWVlxzG8eETHpLBaB6zQWZy2HHHiTK5aVhvnFuXcVLsBkcttI3axPWQ37djuvYjCzGsrUGSjoVbVBJkfGtjU4nXjVLUwyHvJ0aU15Gfnx6MJb+RdsSdK1/ks6nkgqNY2MaYODYImdj8OkgrKpiMUIwuLmFGIs2NTy1BygtlBuNYZ2ZjbUNu77I8MNliENayo/XJmoMSS0z6iXMQD4R5l2fOCrYgT6NMEHciP17Y4DdTYbfqy5X0JUekqcd2M7TbndDr8UlVHgd/GIcgZsqJfTMY55GVTjLZ4sXibWfwV0lDHJZNSWwcInTw8VvfYtaiMpFm786t7W5Sl5nrrEOzic0MxjMZD7mcoVuY5KU14W0OiJraBBRIiR9G6iMh4CMhfH3JU6m9vkUdk6pvo/JvtELdasdvr1JyoQPlMa6VWgD0bT2JUkeQM8J8YbkMSMgCpMea9vyNy0CBWcVD5lNCr2PvEPj7ke7Q+q9GZSIN5t1trTa3RFrbqjLklMEnhUdRCs7tmdxMYr5iHVmo4QF0XAaAaZE3HnKwSBDbNMDdKRNoX23mCcOuU93W9+npq8coI602k9stfvERZswmTVNNz4INM9WLNeFKCXIx/DA8OtUvGuyDDrPVmeurhszadMzi0mpUJtLM2J2mJ4O5TjmOvEuzMhjXJoK0F8J5PPpkOU/2OnWBHwfvLPNuWpoHClhzB4KhUyqKJ0w7MRbXaUCmhCe7VNcmyx6cuWMbjbHJsH7z61hEkoysTsDxxV8g+on+IxMQA23Xogy8rC+zq/umrdpTKweQU9Yi0nWSu2TLJQpbyHVyH+6HcNrr3B/BFnxmkwqIFbXIY1JiUfJIJ0nza6Ql0tpNnlq1I42vXYuaT3/i2lGx0eBolZixZ/WXI1PIKsFpGbHhBQx1RFgtf1kC41GrFn2KYTI7VmPmjszN3YUNz1pZl2jbD2lPmFsYXKNoS9q0DWZvfOmh4TsylzGGaCUmDhwFaVzzeN2zgiQywfhhUqmg+cfMqCJftmgjkZJTYqp2QN9qKiBIswQouniknoi8Jki7HzboRIU81JTjoByC8qj0EotidRpjEtymGpWJJGhurg02JGt5pwbrLOckvYEkP4eHZUlNvTicL2AiTc6diaYGaankr93g8DUidxZ3nO0wffUntOzuFAU6pDlr3JlMHivxYcP+WKs3duhFktggmSImuR5yADW87jNSCcpoHkD7Iz2tEckZBRlGk8jtdKhEbSLZFc0sWCagOPk5bS0eiVRmB7Zpn2sT7sePDufndaQ0YOOQ5LWijdOjxEiIJceSJis9H2A7yqnIWr84xAQTozG/0NZo2wmxu1jMPoIxKAzyTNeQj43udXBGVFXqSbsoxmNbEIVN8Lw71upODAqNX4XKRI7HehIJypJpxbxYbTJCk5LUeW+5rVPUMWseUztq5FqEabMm1zVw1KDZQiIXO6alwds1TwmNPPH5Axs2fRdKRB2AO3Q4RCLhk67JZ/LUX2zbAmIsAI0dyrJF6PEKpp6DbfpU7GxTE0VZipbyazx7QIAIFIjFoWs4NEBtqyqhMpF8fWbvcNPUaiuE8azm0dsG1ytyy9o82gCMMv8O8p1rcD0ePB6Q2JUcK2PVQEArjTylahKiDaVsF2C2o9E4tDtt0NCkPit15voJn6xIsDL/iV7sLasp8gKWbAjrwPiiXEgemJCP9VgfZYzXuaB4iZgMxf2oWRVRlcit4XCoGwC6lvN4ZNAWVzrF5OdSowg7EqRMz2rCdYpt82D+zML9u561DDy9Lix1MQfgaZZhpeVr/sghWxb2jrMYPgougP6gDwXKCEjiJNspFrUq5wOwkb/YNk82dmuRb/OgQyxqUzyFyIymWShcSOqXNMaKBcdGJ4zfaQpFVCXyJ3nob/fUcFh3GkKkWPIhGN+lWVyizNY9GFxOjz4JcYoijMrb1LCEph5Hg1HoIpmmaFKOyu9UOXg7u+CHLIBJonxre0sPBcTTIfZGfU6kzHkgH72jYqGb6Aog01umR+TyhEsigelE+yiz17OQZQuJjaC/jSTOnFmfO5E/xcOpEyftmpPAJtALj5ZKdkkOa8Jpmz5HzjErQy53jenisDQa5STnYNAbhPaCvZwQmytZ3szC+3IzSjkx/AhjljvUFhc0yDOGivFwJE8TTJhnv44Z8nEV4J1QamYCX9vrbMITpmrKbT5ZbDRciEwk/5J5/D7aVaEqkSdR3jUajcL2lq0C69ci8AmqAjumltGEBZcHZq1ch1Tu1/k55T2V2wAI+dRE4oalP9Ld5wSnULsDtcRaLzEuHPg3+vxcru1Y68kfOigGc0omLfL+CC0Q8MmUgC0ZsAF45JmC4JSSxes6f5TcKMkUYuEBfYlELPznLgyx21x7JVlV8AiqID9XXXMMnVa/ByaFBHSW8vLhGbI2GJpjoWzFlk1Qalf2Qbie0VGGg/zjbGJnV2jwjo8TqESglkPQcfUreZSAL5Ha8E5bSmLAnPycFw+ZEdusLCoLggJDFAui3SZCzchzM7rg4uRHVnAH93Mb5859r0mm4b6r8JdR7iNx1bXH9JLEUTSKvWdHAjwN2niun9KE6XvSzI8dDZoQIJfmMElqGT1hcv36xhhyG0ucKULoE00WbaiSzKTEalFGv1FEPVOWvtnmcUQhZODAj7Wg63yCJFllRL7P2wQ3OOfPnQWjdXLj/Nph6dSg+t8FGB5HeQ7l1Wvnzoc9e1ezpyAeg4dWbrPOVq61yBZtwzabVJJ7MT3j53rp0bVTmjANAES6WTgzFg154HCRkRMTaL15MmLcMozJoT2Y2sFgcKFIk/ZS5i944Ju+29DIvIgPmHo8yk6kgW113NSHyM6fPcf22sba+kFTqIe7mIWvRPlDEst7VsKBQ4e0OxkMwyHoxGmiqk0UebkHH2buMfdRrM2KcEvjGp1LwImT7HqaH+4Sk+qgiWdywDS5xaRe3J4JkakpiY46DmuTMGl0Rg6Q65GVJY8oqalf/HDj8CEFts39G+vrnx01ZiLpZSb4pTqfQLmOjaWV5bB///7Q4gtpPQWCG02SR1WExWthGnzCDLlVrmNHH5rR5sVhbQcpk8GCSSBPYptyTwyR78rUDogMM4Md6czOhLTKYgJLLfry5MVkFhKWUbSKerQkyX7wMxoMw9r6ehjhZozv0sDjd2yurf0SNOZC3lcRVXz2/jKU/4jyRWQQnW5X/9CFX9+Sn05ngzoEb5mdroL7KtfeUjt2Jk5UIM92m0TSjKTFCD3pK0O8XKBOZz465ssCJUgyc+4jNHXSQIWtN6XlHVoTv+SNdWbj/+LkKwRetrAJBxD/WH978ydMsxax4xxl5Urju+7K+XffHca33hq6a2sHPveZZza+bTQavBJxXwbfs663Caq6mIrrLxiMURlRqwBnMXmZjiUq1c6tnescFtI6bCwu7/kEcvgrk9HodzY2No5zc//Yj+WuMN9+Vi9DThypuKB61113oX23t3R88MEHCzr33HOP38oWnF4qYATqD7ui1r/rXArs1M8s+UWAJ6bGnXdO/V2OcOut98Q+70JSlY80hoz2SUgm4y44fbBBB29/++3NW25Zb5w5swX5bZB9NKytXVOYuNXVJyZra/3GzTffFB5+2HiXX079Ik6dWm8uLnYm29uDRq93sIEX5Y19+waNhYVes9/f0+h2Owqq3+fZpQhc+MXrdHp6gNFutybOI82aWFpayWyHw2Gj3W5nsjNnhpks5bfbGxntPlNsbrYmnU57kvZDeLwEY+71trSot7aWxt1ud7KwsAD5s5Jz3CsrbBuef36p4ItzGEmBc0zegQOm99BDeyZ33MGNdGTCvNx9NzfW3W6j2gPXnbJvaSbwyJETzeXlw81PfYodrReeAPV6g8bll1+Ouo8BMBkdJHNLOquro8baWgsDWWp2u+uTfp8TyK9Ds4laWho2kMzm6uqesL3dby4sjKHfaK+uNiebm1LDJPH/0PBTjB35xLWkMMGjUd7udEgvxtY0XLfV4h+Gs91tOE2MRrajW63GZDDQk3V+DCSTp8B1DAk1Wa/Xy3TIwyVmvL3dxLh7SOji6Px5LqwFJZfzIEWAc8O6280XE7F378qY87mw0J08//zzgXNKPhfBiRMLE+Qjnv0eHOHSNpVMnxDVPJ0+++wbW2fO3NBYXj7e5C46cmSh1esNsYNGjQMHDoT19e1mp9PCgGx3bG4uZEkeDEaNxcVRYzhccr+8kKM9brBeWmq1RqNem4nq99uwa7bG4w507U/Zm81R009hrFutdoOTNxgMdf1l206l/Bxq/u2U43Fb/bVa+WkW3RUmyjEeT7BTXW88Sv3kyL+izU+n9NdoMIl9JIF+WuPhcDDhAhiNfAwr8DcejccbY4t7YQidMRcpEoNEWRLb7S3VnMft7Rb0ODc97OTWZGvLEryx0Zpw1zPha2vnUY+H3NWbmyfGx48fHt9xx31jXj+pC2hA2eBxnsbkfrTFnYjd0e73z7Y7nSWcEhvtc+fGSJKtbu6s0WgRp0MmaIyJsZ2D3ae605kgee1muz1ucOKYoBaW+XAIUafZYmIajbESSX1MEBLagh4na9ykjSUMEaLGxKndaLTxamfSRJ9KeLtNDcIILBYNjAlF/1gYeWJBKzZsbq1sxCRd9ssad5Fj+qPfMUIgjXi5O8cTPmJJYAutmfFoy5p2OEOMer0R6jaSOsQVZDTCaRlJ7w5tPtpIMnd/H4vAdjJtmXhr99UeDjvjffvY7o4Hg9640RiMtrbCYDg8N7rmmn1jbDbcdN6KnaldmSfS7kxv56m0bUkM7YMHRx1cytoYULvVGmICu0oc9hXojpLEU5vx2pxgTfjCQgvXPQ6YO4lJGsC+08ZwWbAFRq12u6Hkwa9sMAncfUoipsQTrITxnSYkQEkmfzLBNgDfd66NY8K5AMMm2HVpZ+3c3qAuwOfisKRCHlNC0DeC0WsM392ePL5cQMjICxaNePzXj4hB37PSwsiGw9YIcWPix334HGAxDpHSIXc1E4k+YctEDVWbDxiCT3m3OxxDH2WARbU83N5eG3Y6+4ZbW2cGS0tbWGK34RTL66V2ZZ5I3DQ1Dxx4BXbioNvrHWlPJidxAlnsIlisTXTV5G6zHYT1gkR0sOpHnHpMdhvzNEYi8VIWuwHHJk4XsCEPF7rmYKHZ7HYQdIfJsUTxkTZTN8KM4ASFF1dMBBaD+kBCPDGKj3nAzMZENFqcZeM1sPOpo7eCUNNc/1ATMel5RQb0rezADguGp7gWJooKTcZPPl0wDiZJk8uE8asT6AsyLgbwKWuMmGiOhosHMu4aJgn6GJQWxQSJYwIbfYywD50B2/A/xGKEPirYYmOgP0wWBBN+DEDo6DStJRK6o35/Y7i0tLw9GLQGk0lvdPDgYHjllfdr4TCZHLUm6vDh25tXXbWvde5cu9XpDLBzJp2lpb3YPVgInTESiunCGQcNJBnLeIJLZaeJJDeQsGaHPNYIGDt41MWd4QICWYHrPa1WdwmDxh1JYxHThKSGLmZuESuW34kJ3UYHE7uIyVvAkoGPgLrBOxjoNKDbBD1ZhH/aYDE0uhgzShNX3SbaYRH989+vQzegj8lCo9GCfExb9NdQIR99yw9qjI1tyieMnfFRn2OCfLIAnxhXoG2X44Jv+Ajk8Z3sDhYCxwHb0EUGYNfGguTcjKHfhH6LsTI+nJGoN8IC1HJhfwQWDTcKri0AkotMcmHymqu8Qpf3Ei3sXC7U1mR9ndfSxviv/tXrhidOPIgh3xXuu+8+vYaZAu80ecfY769BbjckvM4ZPUAQzN0Icjt1cjdighHQCDczAySiiUQETHJrCYPFQMYLWAZIfAsLoamFgIHBTkngIuBE8XSLyWWStDDQCXceJxznYEwG25gcTSZtoUdfnFhOMuWYUE5aE2UCuSY6TiYLJ5eJ4meZnYc7JSV+DHsuDhb1Q134IK2LMBcdYsJFpM1x6LvAyUf/tGWiR1wcePWB7ltN+FFMKM0lbIxlWGI+AucEi5fn0SE3DJLGeR1jju2+gfcQPNths2A+eV8y0FmKuPnmgLv9QeOP//jRQu4KjfPn7fWf3xq3Wss6h9MZlweCwukCZ6VxP2sPh3Z6wAUea42liwBwch8PcHrljQmvhTzF8VSDswJOHbDDaYULUzRPHzidDNEnTyOT0RCXY+ogSTzN4PREOc66iAU+4ukG588wgB5rK5h4nLaasOf/nUbXo4BrCU9PGMKI1zKjvSBB8N1AjQ6gjzhxuoyhjifg8zRsp1EWDBl8ixPXMujylMjrIuPlBWKiuDEnlKJPnnKhodNlCxukgSRxxw551uImbOjf1bMjJNSuj9hFaHNu/TTLa6e/JDt/vqfX43xtyd3oyE6tn/u5n9s4fXrc3No60dy/fxnXSt4S45SOzcOkITYkqYUOED6GgEnTRGPn4Q6MyR/jTguvmie8ZnKBtLlLNQFIDiaEF4Imsm4ThliRlQmuH01MdpPXEcngk9nmhII/0fUEsgEW7AAD580Cbh6Y1IDgSOu1AnxOeP8PW74OaIhGoc8eCnmQNWlDPvzxWtPAPWWgjz4WBPjqB9cyoxEjZObXbJp99om4BogbdQtt8lWg20R8E/SnvuBnDLvmEHFDPkT8jAc3Jrg4QhdJkv5oMBjj+tXmjRES2WbSYYNIIMOcDhcWRtgowwGSO9jYWBju3dsdXX75+mR19deRzPtwakW0CFCJ5EuP48ePN667jqemQWdrq4cXQXvwmi9gBfWRcL4G5KrgF6iP+aI+bnfeAPHlRBunNe6+Aa4dHfBG4GF7jHB+0MsBnK1R807VTiEE9cmb4LrAj/jbSwsAy9FeciCRkeYNDR8utLmYFDPBPqiHfkBFZgKIMHG5PnSgazSSwC2W0VbbnSknHC3Y8ubGwN1GW+4Y+OVCdjnaXKy46cBdLGUEh8GEWY3rD9Y+zwRj3HLw5QQuN0j2kMnGyxTyW+OFBZ4teLkfY8v24b+LNmVchKMRzpq9Q4f2jDc37xvYg4HSXSvr22+/vbm09DSuAftafBBw/vwYd5p80tVtcmv3egM9ieELfBpsbvbby8tt7GJekwKvSUhao43XSBg0PwZO+J0ur6VDBGZtJtASxddxdqfKUw1fu2FylEsm3XTx2iSetrkYaMekU+YJ4GLg5JHmSsDmBaXLIe1xRkGLTYC0wXTy16M8jdlLEfaPMQlMDDscDCzJWJ7yR571z5cjXBSWNMaKxKnNzYzrJRYA+QxdK1Uyu1vFBbDVHQ4G2/DI+/4FvN5sTvjwgPVw2B8v4sXDcLg+WFg4ODx5sjXk47tbb71To5h6HenPWPlA4IorrkHS2q0zZ3iz08Fd7DZvbHCqtWeZfG7Z6fSxi4bYDdi/gw7uZPgaUUsRyeGdlhKA15QMr6PXm70eB29PaQicPqDfwehsYXCn0geTxdM1VlCMzXx5giOLycue0vDpDieLtrwNIS2lEiinjLbuyy4NRnORsE0wAax5nRMDSeHi4ot9XK+h3+F4ZGd9j/g3swKThbMMTom2KHj9cz5r3PhBdzDBKwQMrc3rKxKzOFpf5wME3qOcD8vLC+M9exaRxM1xv78Cnf6IT3b4DJYvPcpPdghMpj1rffDBOxsHDtgd0enTHa3Vc+c2cd08IF0+W93c7OE1J3fkUnPv3q3W2hoD68YdyBXvj+g2wspKq2XPULcwWQuNrS1+n9oSksTXpUvic3B43Yldv1d2PIWPx1taFGz74LkoyGPBWUIyJsRORUyIP0Nlu4eYfGHRfzGxlEUSYzLf1EHycOq2/rx/JsTaTHLeR6ezPo4fN+WzUZwCOR4DryP9Pv1siu71+JiOZzN7cuPgozs+qtva2tSDeegM19baaK+P+Tz77NnT6m84PDyyh+v+IGDms1arPZn2rkcI3KHpOxt8Bkt6aWmP6tXVfdhtffelly/+Lkb5XQJcd6PeOUxE/pyWWF1lwENMVv6sttPZYpKxi3JejvVYGzhRrPn4UIwacGI5aaTPnSu+i8LHj6yJhYXipNuE5w+7+QZAJDMMBv6gfFN6g8Fi5oMJYn3oEOdiC7u1+E4PH5SfPdud7Nu3NuaDctyvYLPYDuRd6pEjR2B/T7jnnrtQZ0kk8lV5AXDb1GEVbxYupv//nVA1R7Mw7/z9v/h/8YLh7ShciH+RxT8R8b8dPq1ntltvvfUKvPh8Fe4hXt5qNj4TM3cVIljFCX4P7uIXcVdqN7RoKDAcOLv+SSbnTYNMasaP3eIgNTOOcB1Q4uGAZgMXaeNOg3q8BzR9WbgHHVXjFsr5OddeEmE8qMdQQSe61YoaGZnzspjEI6KuA028fsHYIM9Uoq2OCZwh92y4AZDxypDASKJgVpJNtQnOA9/4QIyTUPikhbtxl7lrszFe/gk5tzVO7sn1XMPl5iu3A8EX8yJdRmR+mVRa899aNSbbaOFeq7GGqX0OSh/ATesHx8PNNz/4Zw/yY92fVuSjvcS48bbbjk0aw69uh8Y34W7+S5glLlCuBc6HJgovzsZoYIOCRhb5MJR65CE0n2o7Wqi8yU1vJPEKG3I6dUasAZLsi4Ro5zEONDITMKmndSqmEdrYvrujMfWyG+0Snw70Ko7sKJNvEynwzJ3Xpm7xkEcf7BsNjSwqaxFFGzLdDkIdyed3eMlHKvOOBAqyhpCpAj7fTuVtwu1yns28ffMCo85l1TSPecstlL1MxoGNdWJ1PiV2QrO5lZb4cabUzn0Yz7y7fdKX2DiA4B9b8qkVnyTjRSde5Np3wFBHVjhgbfJ53fuwHn913A5v+Og73v8kPbxQsKgvEW78jBe/YjIKd+Ek+Uq8BOcbiBo4z1bj0ZAv0FRzXm2a7MBaUwgBN4vY1GESoiy3sMlmy2EWmUcDyCx/qOUWtexAy39GR3+RL1tWkSaStaCq7Dtte2feB1tEujeyUURmtrAYi8ZNJucjsYGKXXUNRvFoHH69FxdVauf9sCbcOvYgyjSJsoxwW54ic+3cL9t5DEYT0NBYqvvkSdXoHJJrIgmz0tEVi5Os2mIz5JRbepQOj6Aolx8p5ZrcpPzkPf/fFf+cIi5L6E34faJvbDRG//aD7/7gu4x76ZCP4QKB29A9vTD857hX+UE+P5ZLRM+3CPjXRMPBKPkbRQw4jswWOycCUwKWzbUOqnxBUUBafDZJAmIJNq0uoVaqYx7tID4OubbLGJuaFh5o9ek8kqV2htgwUa5U2FiExh4rqeEQx1u4+sWOvD/NjSSmG01ii2OPdqyhzD/bcH0/FmZE8+k803CknCxutMyH3ZeUZXZM+8jbxjHdPFbrIZe5fwJc+7Vxx0kwGY+2jc3W+Hnf1jKZt9IjeRYF27m+903kfnI09PepzWYzLCwvhsXFJVxNMRuYxzHfomyEn2ysD//ZAw88sBENLgp5LLvETTfddHjcbf1ks9n4Zi4oLgYGOez3A9+d1+Dh3feo1hxWE2vOtg07nxyxIbTFkqM4NbmFgf2y8pRQTuQ6TmV+wNCiBnzRk6kFICZa4pMwmRu7vuvSj93+xn5Jk5LQdGVDgJZdrI1FW+pERdSuLpDNmiL8+DyrN/ySJqGTGmo2W/o7Kn6tHuW0jjrmweoYRIxaEkOun9cEde0K6TCNXDf3RY71RZjUQH756BZemxXAMSXzYhqg8bKm6N/seKSGeyIvsxFcP+dRwz25P6Lav9U6eeIKs7xnWZtTbWA8mtwT9va//YE/uriN6dHuCtfddsuP4G77XyIM2CN0BDXgRsRVkYtBYzFJNiDCrxq5HCQnnNDiEUGm1fo1vh3z6XMUJ9X1co2MX2KIl9BUSHXoUZ4TnikCoNnM2gl8D9A3xamenZzEMd9SMmWJTBBpRAC+9W86bPiMGpxyn9iQuGVt6UMSlFE71zJM+1A77Rc/ThGKNaPzI7kGszBMc42TW5o3o9S3JNaD23py8tt3MXmIcA8Go90vYS3T8F5MZvEQZQ88ul5eFzkxHtRjvBRb3LMUlpeX0bbXm3gF+k8++J73/99sirlL0PPcuOkv3XR42Gv8Pl4Mv8IWU5Pv4vLNQzjiIkCwMXomNx7Aw9RIH7/iAVULE61sgwJkmZZMRU9NOWztSpHD9BLbtAFkZMJPk2QstCPLr4A2DtZokIgK0qd6ZKkdacVoHAPG5/Z+6yifJrJaeiixzaM1/Ygav+WrJa9i+orMFj+OSV1U7MNIKEWevNrRkFP0N803bvG21WoiO9Fa6//X3ptAy5adZ2G7qu745tfdryepB3erB1pWW7IMwjHYxnY82yhoiMGMTiArDCErMWElJJHNWqywSBYJLJAJARknxBAsGzsBj8QDFgZjJNsaWmoN3a1Wz92v33Dfe3esuvmG/Z+z69xTVafurdtqZ/mrt8/+9z/tf++z/7PPqapbD6/aS+2r9E0Noo7HHHt1W6QB3yI1QZDmuY9jpVYco6/wVbepUXMikhLWtKdaq+7F0uyROzbm+NSZU2mFfw2ENBgO9391ba/3zl/7tV+b+11a++6Ae9/8wJelYfrRQb93PwPhO6O7/G4E43QuxghQM1BoaZEQOHIhkooTh8oLXAbBABVDBw1ZLFqiVsVBftggwoKUeaaNNrqqQchvcFBpgZEFkCtkgrrSDEHZzjShEIPOztgXBbrqk5cV4pYzbn8psD15VCBNRpYhL3gjIiigrEQx5PwGXI/fApOd5UFzfsSjBfuFaT3j48ihyMJaZljPNkbIw0PoWSe7yS1T5bHWzpqowlZNzY9pQYHZ0qx6ZERIw2dlJqppM87nseobcDvorMP4xAwJb1mHesY8cfqUFPB6OQ133/HRf/vRJ7NKJ9Qep+CBBx64b3dp/8f7vf5b1Bm26p2dXVjnwL16chNyeq1WUq6pAFsPhMgTIltR4oQvW9RHk267YZTTZ0nojGuaE35RZ0a4zOcYJPyBGafBfCuJQ11WWV9M0DlsoZJnmZDteHASWEc9ZWc1DzUSbrSHi96N7bTPL2aGc1lENrZDb+Xry6bI3BzY8tpyWlpd0bkjw+OnL4JzCBrMGEfWkrSSi7bEVG1fI86AbUrKdNjZhk+Etg9eWIlEPLYPHZE+AHUf5IVP0o7MPGuMa9pHWIQs+KVlCWuXiJ7UAzappdXldPLsaZwhvafy1NL26N/7yEc+4r9Y74DpZxZ45JFHVnYHo7+E29S38GRyge4yGUkwXhQuKN/W5fB0VnOgWtF5cHk8vOKJiwMXv2nr8cgiiKCf4NA3+7IjHr3DEu59EihhkQ3rYATk0n7zaq3k3MkJmYhngdqiCFC5ka0FscCo9QD499gh4PhDSB4qs3FC+fO6/NurLLBfzsaMl758K0/6x2cd/ggqZXxDghLKYx5FZ8rB1HNuqjyWgBUY8guErPKVqdrGlFdDTY+D7dqu6lefUZMLWT4fZJT24ZM65o7H637NrXuoNdyqfdf2UVvD/YSkkGFu93b20o2NG9Lp93v3Dld7fyul983Ms0A9mgm45+H7vxJKv8yPUKnNPxka8Ye/tWqs4ytrDhCVFpqaOFBHdCY0mVQqWHhpbWgxhAFqkhkcdkxWoWHAjvblySGoE6gk2Vj6uWY7V/ahJDHHt9VghQIBukoi8lkpBgrMC98Ux7DEI0mfpPCPch4qHbxipHFLKUO1QVZ9ZAP5kaEVCNB8juQH37nppz/I41zV50yGY7UokeWMh5TRBZ88R2yY8lyEVem19JH7UQkv9mNNtBmvWuCj0jnJsdvKvoiDHmqOfdii8pcRVM23x7AIX238ONY9QJLPwUk+U+KOBI92F/v7vT/yG7/6735KghmYmbl4EvkD6FZfaePvILB4x0Bh3yhxYiN0n01piBvJKw3KNKEFZJ9tJLK80pI/tmjrplt4sZ1tqEWIX7UqS5daSVDXGZUeHJJWLIVcDfAinOiRajy6jjYAsVSpm2kKtdDQID+mghWL4qYi5ZlQf3xuVJ2FzDDSsTh59wKK0GYy4rfCUMM4+pMML3UJhvv0ciprdSi5NAFasU0nwbMFZSWkg4FZqz5Sy9aO077s0726LndtNFGydjQpAsxt+q0jdl1H6F6jJtclXnVU1ibqY/ANa9i3fZjjJrgIdnt7iyJ+weDmUa/+mb9ZmJmQOM93uy+EwJPLRownoHgoR13xHTJ5vmrkUq1yDESVdYhq5xCtih7yGEOJJWvx5OWFo0mBTrbOpR3Zk0CamqyDVhRihg9baDyopQNCPWfDnBeS1eNhQ/9UKCSLyCoC9Ut72aGEThZlHxYolugANEnFhCIVEPz/JDgzBi1CJsr9FrUIAkqeUb6yfbYhfJRlSEHR3PMfxbCdj5aTtmUpIyDVuaWmSMcGwpsAudEWhRLWlYewxtF8S6IfHj2y7E3H4NfRZBrjrjVIhVdb1iOilDK0EZweN1Acd7rv0Ucf5U9ozMTse9t97o7oCv1USUEUpAPKNU9cNImYTA5MNQO2yEPLjjRwdgIe1cgKUfhErQGzzZq+s7J0PXip6pmUvAKWZrlJQaYmQeMFP1oMelGGXkHYr7UCpKyTtaFEPYYoG7alwAMFlrPIkKh03CQ/jwxEMCEmWclooIYLQT+o2OSXNMznAVwFxDZsqYSGYmPSqs56kvjIlvmoc/wxI6Fr5FhxCBtLqWs712Fjfb+h43kLLSOPXs6yb4xHXrkGUDg8QrLKOtupkLZfW5Z9WMe2lvtllHZUsjY5PLpF1JQx5hEBenzEaHn7lH8bbha6PWzKb3bOqmwziFhstTADNP9pZbKZZap4oDAPij7IqhYuhg7aJhKo9oRkkI0SV1BPGhmeUKpKGw1b13UUIniE9bM9WmqXAMM7U7bDLfxoby8N8TDPv08e7ezq/8Gv/qoZjuhLnjKtHHPTjwH6ju9Q9bCi/Qu8+u4vePtZrvYIfaHNn+Yd4daUtAr1+JsD0h3pZ5gZB3n7+yycT7ZZ0LsK4+DSwezlmOojAyUcsGfFPFKyUW19StwOhC5f4/a2JqJd12ElGpXWQJzfvD58N2Wfpb57cys42VKI2hy3bE+tsZ6LtvXMt505pNynecENj+Y7zW4mayZsOQX3PHjfB6H2LrnHieXX4vSevGYKChHPJGQ517BvlWxUJ5uHXT+H5mFVMhGCNHgirCqObNF2jmTt3BZtK1HBz6SHkNusQpM1qSwqPFgSLSUOn9V6a5iS28BdQS48DzX+NQ/sl/hlb/41BJo4sC/5JwOJsYfkvb5xXd/55UjyFNRotmeCc5fnjH3hPC3lX7ZQv42aB143+ObDKb5Vr9/roL3PgnQyKr+k6V7nDzzW4FHq/mu6xrgnw31Y23W0Sz81D8ea9Bxyd1eLqO2CruOw1rhX82oNW9bjLG2tP843opeSR5J/hnb63Jk0WF7mRfaD2/2V73n8V35lI2tMxMwdkhdRQbMRAB3Nki0gPP/zQasQQ+HJU6Tm+6RKoXYBppI2Vi5ZbJKgrvzQkJw8RZUfegcvy03LMDswWdGAurF6yZZaQH7kj7AkQmRX1Oj1lnECTqCsg/bXqAwq2aoaEm1Io9bHEdghOS4NwflgmjWve0FXtf9siLUKTnw/F/7QDb82x4tA9RVGIPTLGoQcsuJFlrsmPzsjlwMr58R1PqKiD9tiXjCwsBEPr7Bj24XW5NbzaMra5tVW4xJQjEd0Lmyjb+qUCA51S/uwi0jCe2hMAzVsUWvaG2E/1nLbXi3P90hzYXxELbjrgXs/2O/138UzF7dGTbMYckVIjINoHCQs9ACe03wO8S+Ga4aSijzZoi1/APh6vqu07dFq5Jtb78RyjwOOdhlVlmYEM6OW0wBUlrkHS9g3FyY/J+Sc9PjbbNLl73VhaS9RXnxbhsfwg6YSlLeL2Cn5rScmp4UotEFtK6OkScivdCsuQCareoaYnMvYJSMO72qU2KOSFDs56fi4IovkR55yF5rvLLOuZkEsCaiqoALRS7atjuSN6/lYS4NHVPpi4eCBV22OjWLHImal7xgDtnPUhlusbX1Qx/7Ca00V4wasnTkIiN+U4g65pB1yFzvkdeyQjx9phzyFwndYT3CSxz6YbcBhZERcmiUEFkLwlTSopRJ81NUk5tVgSwqoTCq/aEy29CiyTs2nlgQoeYooErOGmlRBJU861KDcsqyUFcjnidLJYh9wzLe8+Pdyg5XV1F9ZQ1lO/WV+ZBsnLGzghe5oxgMBtzxxfSTMMuyWUFgvry7rVkc81KQpUynbopcyzRjYXkGbPPjMcvqXPNrhA3T14+F5khQa48pzT5rxWwYKPI9BIoCNrMrzoJHm8yANFMqKtuem1gv/humal88jNUH41NOKhIu6rRANWIB0y0f6oN/6zBD5fGZeLXFspigPHdYhdZT2TtQaNS+8dHuGnJaQfwzlqa0bm9+iWyCMrprvSXCMBRBgzJb4GAbqcRX45cxBoEFSiKasWLPNvtmmsQm8SGSFbGOZWXKlvqlD2moCCEqklnXZJqImog/z4mgvsQvHRUQ+MukmGuLZSzaXWHNJHfGoZH5u1cMknetqTKTFAbJQFyIw5RfMsCH87Sq+aZOh+XZM8pVpXXTJkx/XROjkUQjSEZUXIAw419Gzb2NN66Ip5brPOBK5V0nDhrC32oJSToxdkWZFGTmSUqBjtAhzfLTEUcbR1hE5W0FZ16CcdPAsjV7KOI2SrmPpgmkJyd+WxcMF3OuERNBsZ6INWpVRNRXBFD8HSSU5yxNNkGCfYqBP1jzhbJKMg2IiaQNOVD1FrqM1BhjZAjXpUIoOci05jtKNhUAalBZZpg3UWsWkGXOW4EDV8KVaAlLQkX5WMiWRpoUNs43gAWTbloTt3H1jnvKRt8OaGwmtowhJsKItD6BpkbUF+2Wbz7pgSI1ML00zzaOWeewjlLMn6qOP0AgL62WfQnMMhnnkZL8ZB0dcy0KPR5bQqL2EL/JoSY61ArXUnlniGB7ZjnEY4z6mp9k4ZmqyKwWCQ3XS2F/E1AR16koE1W1DJ2zEwLMuaLGtKd1MQRhFjNovaF2ZZW1IxhMvGU2yZ/wLHfnIjajHAF612EMBzjwLBJ2Zb677cBTUQS070FQlR3F6XI4fBH2KT7KcDesohioQQ2NhLZn1SbM7FvpgO3zZO2pPjHVIqq7nLQ8HcA+Kk1QeP+OnjG1SqsXLFvpHefaJgy5aWd+akHHMorNfWbFkSv25ZZ2ozVOfmhx2gH/Ut1i69k2Qpg1ftQq51HGv5Nki+HIjmApebcU2rRRNpRH9kBc1JTW6v70zO3UxaO8I413knjNa5AUkLcWiawZdERoQFHUuc/FioS4IVdTJE8A261ykKsG4rEReR1nZelqA0XYlxMRaxD7dsm9F6zZl4LlN1FZSJShHIZc8+YhxoFSmgBMCiAVHUgfoZ1n4IjQmFsqyPKTx/D/kLgmhXPIASK+wpVNVNUOUjAjOvQhxAbbyElJAbHsuTNczEm3bsA46NKALMubYnDjWPGmwLwk5Jhw1qEKuY1bJMM9cHk0bQVk/jznr8Wg5/cbMhIwwl6/QL1G3LuZ6OjrtpeqYB0eAGgTp6E0nbDyQWVDg2YeHCTKzSlf1rVSeGjS1s1SKEtaQfi6xkNiDDcyiWC2gtCWoVujoAoGXT0dWhu/yhBr2z5oyald07lRHxhXgOFjjoPCgEOs2PLDphSp2lpHpQtfis6YsFzY8n2wwhqFoyjR/kFVr2B5VWRvI9tKREXkWyrZi4xB6WYlH1WC6T9ecAcdme2tam3A7JNQ2rIFjpcoOra1Wpq1vu7pN+GyN8+oezFd0okgbJW2taLtF2KpuUeIPkMwhmGZHf1MnAx04BkELh13VvY3TE1E4EXJbi9XwwiXhioSGhTZZmnae+ZDjROgEl8guWOlWSz5Rwo6FZNCsci2ELJsZ9WkItlV4DONKGQgHpGgT1jzUJ8o7PeTBgAIvHNTjYqbMcVIAfejFFFXjhkwsylnxkAvNJMNBX6UTTQFqlFyhZBkhEjo0rBVyvzoUvHL+8yhxqEYYfYJJni5uFGVxrmwHVHZASRto54nSvKgmz/YH1oG41mI9Lg4+4dra1vIx5ITpOI/jMiM4Phu8RbU3W7C9oB2SHdh9BvqrhhfMqq60ANJRWB0chJyNzWReXDxQhJf6KkwrOQFRZS06t9AXQ2Hx809eODzQljSb6oMEitUM8kGrKZ1aYLW8uFjjRUTfbuVjNvOozKs1gcyOaWOsoan+lZSSaPGHYjWVaOqWNIwIqpCPikVzQJrxYpeMmKqxZ4imDETcEmqHk8BxaGdli3zWbqgPzwbbWYB/7ENQbUawqE1zIqi4GFmn8giwrluEu7C242DbRbxcVzq5ZdT+ohcX65MuvQVVSuqRELazNjHek7HAHZInU7NOmiVmuoyJIL+KikK2WcBs6gqVshHm7gr/SGQm7VmyTMg8PRPpHxlGhBi7rqqwAyJUsXCQVrYhClUPPSN702I1OD+s2Q5F1CRLnUxRz4kHH1RDYJVPjYMlm8sNKYnVJ8+F+wNAODYpeoxsZftQs5g/Z5i/8Ey9rKDusl0OxDX5CpAM1hbyWM2HWGxYZmBkMQ7Q0meJA0rY29y21FQshfOQ2AOPqDnmHLTWYdbn+KxPUNNJQi5rarFlsFVrm2apNQjbUOKjNYiQEPZtO+tEqdHpyVDodsua4TAcHg+aC9bRO9uiHaQYao+HNwYrGgVdW9ipFiGKdgqdbFTioS8SIZMYPMroRUoEBa5YR+wC2yEjsqrIgrYrHLKyFyzmA804aT6lZMSJ8sstFlah7UPQLHKJIg26EZfwHFRLBlXEpltfEmTQLvhZlVyt3SwQm22W2sQ2LJknXenRMiuh+K7DYyBoE3AfoY8jY5MNhCqOVS7EsBcdNS8o1A97sMO/a/qjX8szy/qUZUYdXXDHefZMbu5bHFsb1I+2qbAOf0btl3X9CtRUF0xLSPaY/9tuuIVfTSxoB4fw1cgdspLABEl9GVO1q/HgSvogxqXoTZ1lZKEq9UmCtafGTU+PA7fM7Kwc7rJB5lbQsMmEnk3hD7alnv5PSBkHn0fS5LkdrxLRVq35ctsf37vwqB/jFW1e0HrlPsOmevZEibafG134WaR4/EJ8luNgGdshZ42X+GxLj6pZ7galDLDuQ5VrVSLF1AuqKvqqYJaNSGczHhSTOeL5HJiWSDUiqGhVIuLnZUqdSFzG6Itn9lvphY3jc23aMvsJmsvAt+vxIljX666ZrE5yjqTbM2RYTsRd99/7wzhJf5CaGiCZjFKBuctqsQP8sjP/eoE/zsQ4+BUu31pQxxbtkGeLM0koD9XOtmqXfkDLP2s3SVS7ZWZmtqEGgLak0Z6Eym+JcNYA9cb0W42Ljif4aaJSbfFVYoY7fc82lBQDedlrM5zoKusJJU1Eu6wDY3polHpE1j0w/6Ve5a9oNOzH9XkodUFrEZFGaboA4eWbhYU+1zYTSjrgD0dIyuVBWj91UuvccTPZqRz5QBZ4kJ86dyYtLy+lvb1R57/2yOFNxp333vVBJNS7dGVgBAoYAozCcZAHBmrdnoDkr5dvbdxId7zhrtFf/Zv/W++++x/s7YBHRIe0FcK8oInQy6Ou9Mkn7ckKDnmauqouUWmikv/sLGJ3k7SIGM4BmEUHvOJFH7SjQcGhohzkOcKx0K5BU1ShFS3CevWYjBiZR3kQ0NMAtY8ZOl/gkaHxovLPIxkkKuWMzOM51+7CpuwpNOhSDPl3pb8iqZyFch1rcEpY2+vGurk9ZpX5YyemnBnr+Iav5lTIYkqCby20G7LgE6HL/8ToqSc+nf7kd79T/+fH+plTqrlrGuOWmhIkZP3l8u5/fhV9TsQd97zxg/1+/11uMXKYRP/5BJNhNiYRI9zd3k3b126kmy/cNvrL/+MP9O657/7ezjYSUnYysLmadZsgTwgGEDrEmHYoN+al1CfitI1Bs8Za//IBqHh4gR5LzIZf4mBfGSQiPqLoT00dcqPJB8ZMUSoV2ES7iZIvLRlk1ILEn4gccEHh1eZnDFXHLWjI4nJBxNyNhVB0Rn7RrGzH+Jlo6hLmgRuCoqOynybGfWX7bFvJGry19bX0ucc/mf7Cn/mjabC0hITk345itUsnK8LIZwYUqtghF56QdyIhuUN6gnOkqLwbgi54ige3REPshtvXb6Sbbrl19N/+D3+rd9eX3N/b297O4VZhi2bNRc3JNQc8/QstD5SvoKmHiv9ES1OzE7pi6Bg2efZsC/A5oZIBVd+is58cF+E2ZPlsW2Y+eXzxmShkROlftqLGIXvVIS/6pl/9CRf8oh2a7s1gn6VdSOKWXbQrSeiXCak/XM5xhrwN7jFiq+nSJ1G1NT+1R+ubV8WmY20rwI7xB6jr8fAWm7A0+EJ2UOu6FZpuWR73DHV44Opqe7DfiJrgU+762on0uU9/Kv2lP/8nckJ6h/T5DovahvPKv089loTkDsmEpKa6jpOoKMiMiQZfMfWQkN4hz99yYfQX//Lf6L3xnvt7uzv8X9zHB1+hYmXfqrNPdql13rSjgHXYAHmCVfhTFgV0ukoX/GNE8CLp2GckmX2MuccEc/Hvpy88+Zm0u7eX7rr3TWltbU3TQR7/h6R7vuRBb9bqmz4gjD7ZfTjkqpCIhzx/kluZCcM/GH72mSfT5vVr6eSZ87j9vxsq+3C9D/5TaWtzI506dTbdBn7li8iVwInTCszIeuyPCck//cpM8QM+n0bwzXGclSpox5wtrGSYjbo0AEqdAmWfB1C+9TjmapIz8GPcmgPWOog1hnwuLMWxupDV+qtr6+nJz3wqff9f+FNIyH5aww6pOwwvTIC6NbSOdMt6Wn8Ct9BnyCohCcbLWoOrwbC5WCTEFX0Pt6fcIc/fdGH0n/93/1Pvzrvu6+3tYoekvccYRow+D3scGizfpc2L1Eo4xGIOR6zox1te3aYOKiMzw1clz/zQLNTUTegD/AyvjyT+5q98JJ0+uZb+3W88lv7tJ59P52++KX3d298kX//yI59DGL30yssvpquXXsHVcQWJdE86eWoNzyCfTUuD5XT3vfely5cvpReeezbddtsdmKOb0heefjptb2+mN959r/4bgO3dPfS1n776rfenCzefSTdubKaf/OWPput7/XTTekpf9443p5MnTqRnXryYfvXjT6dRb5AuvvxC2riMPpdW0613viGdOXU67ezuphdfeCHduHYZw+ICuTlduPVWje3VV19N1y6/qrhPnDybbr39Dr0BcQn8V195Ke0PEcPSSrrtjjcg8U+kPVwInnvmafi6ms6evwUXpd00wKJ74xvvSVvs57lnJFvB4r39DXeltdVVvaNbImazLZEqDolq2vMJieQSMo8Idn2aKnvv1E0UtoGsP+Yr07EOVlfX0uc/93j6q//Nn9bfljoh+2N3JzYk8kU+P0M6IbvvkPq91WmA0/ciqEdIayLxT4nFjsVz8QoWoR9k4g89ra6d2P/yr/y63trJM71t3Mby/4rchWx3OMIJRc0Cmj9jsSN+XYZ71qGMOnuqsxx8/uev/EEo0eBZTptc00b2tKG9bWSf46Bv8sM/rmSVP9fZDmUHbf46wMP33pZevHglnT57Nj18903pl371Y+mRB79Ew//V3/h0esu9Z9PvfuuD6dLGdvqKtzyQHrr7fPqNx55M3/S1X5m+5u0PpJ//Nx9PX/qmO9Mfe9fXp+2dvfTRx59Kf+Kdvye96U33pk89+QJ4u4qNP1j1JW+4OV26cg0nfymdPbmaPvnZp9NXv/1hxbuBJGXyf/jjT6RH7jqVvvJtD6dXr26lt3/pg+kt990K/mfTXbefT9/61W9JVzZwcTx3Ln3T731bevGVyzg/u+k7v+ZR3XbtjXrpW77mK3RBu/jq5fTO3/dl6QR23k3E9h984+9Ot918Kn3ksafSg3eeSd/5778Du/XN6YF77kzf/Hvfmu696870Kx/+RPqKBy+A94a0ubuPsT+U7rpwMj3+5LNpuO/bOp6TmF8VzinuMsr55Zj3cFdgGWrQ9bmP80hdtPM54nriO5/ik4c7E9vnurBlTV+1H+tVa4A2Km5XPlDzx00uvfpK+je/+NNKNP6XDKzzytexyGPVvCAsr634zZ/R/mPD3uAnLn7hC35ncwo6JSTcP5KzUAuPBNMxArCAieprn37WAlf51fUT+1/6O7+mt3biNG5ZdzV5mgAOFpPHSeCtXj0ZLko0ThInJNecSPI1udSDnzjRTl7XlTwX9UEf2UYlTrbscn+S10V+ZMd4oYeTz194e/SBN6TLG5vpH//Mh9Ptt96cfv/XvS0t9Ybp5Us30tbOML0DC3ITdwgXbsLzA3aYJz//TFpaWU+ffvpiuu+uC+nsWg9259PjT7+abj67li6cWUmnT59OP/srn0pXrm0i+XppB374sx4P3H0reDfSh379ifQVb74nPXjXLenkyZPppz708fQAfF1CHFuI6x1f9mDa3NpOF86f0xX8iaeeSWfOnkn/+tcfT089/Vx6+5c9kh78kjuR5NvpyWeeSx//7PPpE5/6bHr4wQfTlz18b1pd6qXPIc6nn38p3XIaO+wt59PJ02fT6RNrGv8rGNvb33J/+uRnPp9+/Od/PT357IvpjbedxQ6MJzPcxfx7uABd39pLt104p7l8Fn4GyyfSpevbWgvlvPK8Owlais4Bf2fI51znD3Xos65ozE/Y6NyLRs1CGc8ZbfP6ijUkv7n4HGc/LLDbZXyyrf3w5usyEvLXfvlnkYj9tIyE5DOiUe/3ppgZMEAurOCRRre2oyEScmlRCXnqPfD+CPtiMupzrHw58If1LE5OyXE14S+x8RfVVlbX9x95++/trayf6m1v48qvydvTBO5wl2I771ZKDtCcqJ2gsz4nizV3KennCY6JlY4mETq4EHAy3ZcnehcLh3JNeu4/4oiT7sWQbdDHjnTth3zuZnyGfNvDdyNJrqfPPXMxffQzz6brN3bTA/ferh3lF/7dp7Fzbaf734hbus1r6eYz6+nU2VvSR5EAz2Fn4qMQF/bzF6+ln/j539QO9qUP3ZM+9BtPpk8+9Xxaxe0Nx7eNuwtkZHoQuzHn9Rf+3Wf0uzgP3/eG9HO/+nh68rmLSNB7obuXfhnJevXGFhL0VvR5Nd105kQ6c9MFJPFT6Z433p7e9Y3vSFcvX0xXN3ireR79vIpb1JPpO7/hd6X1/m566eWL6RQuCE+/fAML7UR62yP3pVcvvoJH7N10FncB7P/XPvl57P6Pp7tuPZPe+x1fne68cD6dwW07H6x/8kOP6aLw4F03p2tXLqVbbz6He7zTGvNOnjPNfVU436jzuauLz2HMeXURZZtynn/ysi3H7nMWvsI3Za7V5rkPWUG7H/eltQC++svrp1on8MM7kcuXLqZf/5V/oZ1xGbfj+t/FmHiYIa19FB7JYT7wI6DVtdW8Q6bOO6T9tIM/f/7em2+79dvWTq7drx9yQidKOLzGDfNVATWTkr8Huo1Fe+rcTaN3/8n/pnfL7Xf3hnuMBXq8v4ZS+FA725vicOLAe3T3FP6JsFYN+zG7quV2PHibQ9AKPAj1nIHanusjbcpnkDrGhIvCnsa4jIkmh/8xFRcHTwCfwagbFxZiZWWg//uf0O0VTjp/GW5pCc/a0BnCwRKeR/hMQlvDI+DFhcTKEm4tuUhQSDM2XtBCBkNdrLj79PZxBV+Gf/lLXog5FvKY2PStBQt/fNeQfPqhPv0OMf4l9MExcXzcZb7ud/2O9GbcCr/0/HNYZMvpZjyL/lNcVJ57+XJaW1nRHHCH4c6xyhgxRvZTj2gc4sO/ddjKZ60w0nTg6l+ez1DQGgIDFTjZgFS24R2dNGXqtn0RPtYrZ8yDuAKcsZ+lldX00rNPpP/zb/y3ugOpP4ekVURfAAwmbv0ua/cfuRrz08B/jPL+8xduXl4/eQq3Hlh06ERvwzNkWuZBEv5Csd8Q4+64g2ecE2fOj77zj//F3i23vbHHNwEUaQUMHfcC8lOF4QEGRW7zvZqYJE+D2zkY6+BgiX16eiVRi7XmsdAy5aMgspaw4ptIPHl1v64qKA4S7tdGViv7qMIVxnUlx7ESg6r6y17G5UTIm4AWRLWFa3ukDG2MaRnJFe+2hqewMLxkqX99a0cXEXKWlwfpxMpy/j+0bUMUPWRYGvLwx48h+nnNSFjWLIDnyoKSHgf7C4oIJ4YT1xrBLaNTq2qSaPrnj5itpovPPZV+5Ae+Tz9gtn76TOrpc8jSb23LNcvfofK7rIv7ps6fRPnb52+5afnkqZO6R2fkTEovTYIBgKqygHTeIa/fwHPIudE3ffd/2Tt/6xuxQ+aEhFyTS3VzwouRBzkJ9S4CBFkZ2zxOkWj2p1YBCGItCNxESx86yJHAPgtxO+gzkwIbDZ91c0zTAKuFC0zh4lD5JIMNlhhP5mnOQjH0Mrhb+y38zJgXDX9jqFf6AUyUHPDHRgSXBW19Fm0NN1QLugLbjXOuRsNvTNsAdwCvvvD59P/8vb+CHbKfvxjgOxCb+BJUrzu0lJDxLutidsickNghkZC6ZUUy9vlRRCDvjlzdVWAYPX9OfwfPNWsnz42+6g/8md7ZW+7sDYe71QBLeLE0ZoGVjgf14/u0cSUmyumoJoU0jOWe2SetGmUr+pCNWqCy2Dzd5FZ6pughEtWxxHQIlRt7CE8l5wA0dvhCXS2o4ljDfsKrUXo0l2Nh3HyIEcC237BEDcbSgN83jrgsq2ki6xa15lXOqOvZ15dFwPGhRNgSFsYYbVl7qfWI3KYi2bk/0yhERWdZ4ADf5yg4Rm1Tj5Wo+URvaSVtvPyF9PM//Ncat6ye10LTRz7yICF9y7rEN4kWu0MqIfEsoucCbNU0G1t8AhmQIV/5/1xsbVxPt9562+hvvf/9vTe96U09/vdcuq2FXgw+JqiEEnQM2W+uQ+4TSNQ86x304X5srzYXQ9nWIdquD8TR6tOQLkxz5dqusxkPmSHQup6HQPTZlJV9CdFUZ3VzGvh4EPo+eeGfz7D5SwJUATuH0RHhq/RpVHOAV3OsQii0oDn+aPMY8zHmE77G+rHiGBnarfYEfEg3n0i2SK+fWE+ffOyT6Xv+xB/TM/eaEtLP/PYtTbkQB3x/U+d0foZcYEKeuzknJHZIdsJ744AHmSciT0gfL/61xyYS8s477xz92I/9WO/hhx/u8T96lU3jbDfbRMlrl2ciozwRmuw5+yAOtjNRYJYNESd7DG16HXmBSaKwKZ+V2kBZuw4XD99kWp5qf1h4F50fk+wm8nPdio4xtKlxTk6dOpU+8pFfT9/8jd+I21fskKdPY2PiBYzzFXOW8wAUbTinh/nqXHH/OQnRaXRMk4hc3atmbG6FXsvoDoG2E9BkxUWh6ruhcJhFcQiTyVios3HE2LokU7uOk5Sfe76eMGk8E/m5bkWHuSFmqnGuoeN15sIUdPGm4JSM2tQ8mJaQyy6xmNyRg2AnsU2j1i0QStF3aPswGV2S5TAJ1cQifDRxFJ9ttof1d9SxcSF2SejD4Lj8fvHhOXfqcYxsmybF2i+05piCaQn5j1AeXVpd+Vl+28IT23YVBT8/zFf9OlaAS6VqCF0Wz1EXmDDDR7OPw8Z1wE9jvIvCtPC6LPqIs32c3iGPJ/LXCY56YYC5Ey8AWk3OWr05RXoSfp8FhzkmdlpCXkL5GBxu8ITTt9+UsX9xcs+WFoAebQZ46CQydyI6qMzUWUQidImjK44rMdvQNW7qtScvFxGS8qiL9jXCpAvQsUaPKbb/WO2YM067Yome61pUnBa9G7vAH0omwrf/BjIauWYCosFmsMYbNbgofuEXfiH95E/+ZPqZn/mZ9MP/6IfTB37wB9NP//RPp5/6qZ9O//yf/2Ta2Limz8amoW0NzpsEM5N8QvxNNHm+XsYkZYTOzD4ny6eZzhpLiTZdLfJGyIvCpASqMS6fZyxz4SgXnMqU31UjfGvKj/m8K6IFHf12D2itAWUsyhzDmZ2Q9K+T5YjU1IQVvYi0XJcNJK2WZMsEkPf1X//16du//dvTd3zHd6Q777hTH55+y7d8S/q2b/tW8L4tnT17Jl28eDH9/M//fPrRH/3R9GM/9mPpN3/zN/X1LJ4slmeffTZ96lOfBG9n8gls8A9zoruYzF5wBebRPSa0xcsFxK/IHS8mjX18kiO+afNayybrHAbTT0+Os9Cp0pGGEPsPLKiQy3SHB9Bph1Sis0Yh6auA94DgEWT77xTJ0TcZmJWSleBk8pmlnPDg8at5H/rQh9LP/uzPpkcf/bL0B//gH0zvfve79TnZj/3TH0vPPfecdk9+jMLvafJLyCU4HdNwHFffeXyWszHJ7jhi7AZGd/B8zQPGPjn+4xjXuM+jRT8F6ibPD2g23Zf79+2rV59TtIhsjqA6JCS8MVlyrc7QEzuLQj5Dqc8DI+AziX7koDWctpNGHn8M64UXXuSXCtLtt9+mNnHffffhVnZDOyf17r33XiTsW9La2vpYYh/AxMVhNONojysTGW06TUy6MDS5k3x16aOJTnFBZ5KeL4pT5rID6GPq+ZgTi/TVBV2mnRHFt5K056BWK3/aYE7WQ5nnA6Xuz5DuVT3oMZJtNqPWK0MZ2+ObOvwaQYch1uDt66OPfml65pkv6MNY7oSXL19O//pf/+t064UL6e6779au+MQTT6aPfvSjaXPzRqeFOA1N+2gf1e9RcJwLcbLv+F2g4+v7tcBRoufUtE6PeFwP2JBIKyEAbY0U8wVaiZrXD0ubrynolpDhFLW7AkTwaquWoO+MRrBVIIVCA0ysL//yL0/f/M3fXC1+/WHuAw+mP/SH/lC67bZb0+eeeCK99NJL6R2/63eld77znfobPerwj3pJr6ysyO4omLRAF54UcyT4pIvBIq4RUy80GPM8w6avLheu12Kn6zQ1C4hD/VRulIbMBNFlBpLyIxzLwv5vj+zYZO4kBh+7IsIBMfY7N2yTtmLrSeNJOnPmTLpwyy2ZY5DP58Tbb789PfzQQ+lNb3qT9MiPE3vhwi3aLfljTeTRfYd10YouC2oW2nzElXIWFtF/Gyb5jTks5UFTNM9nkuU5mYWuek007epYx/mH896OA6GiSz8Zsn9ValVTCIM430yDHKGObi3qf7+KOxhGqChZ11UVT67FUEGAWW8SOKGc3EkLh2jKJ+lW4XXAtP6OHa9h35MSIMZfymvaCdZxKl8ztMc6GQuPHw69F2bf1WkkEanqeYsbxYJAWdAOiYdAfyu8Qr4O4FBtiKTJQrueq4I5AVwYOvnFBLcly6wT0DQ5sDMtIAkO9NHi8yiJPo+/I3TTATwn4++ALxLH5XcudIxhTK2cc/C5rLnOKh3ISZfLvSA7Y1pC/lmU/a0b29+lX2lmg0Gx4xxcXADqz2BQUWYmVWpl4CgLtsSh/Mxps7BYOTGvIbrGHXpt+jxz/ExyUXNwnJiW4JMlwBS7VpTqnBYW8rDOJcJB01XMmbKG/czxNuu0hNxG2aV/dQhEjqlL0iiKq9CpIAaWY98B8uS2Fb4P28YvC3W66JWFf0jdxo/S9Devf5bD2Kgc1q4o/jmV9tI1Luq1nRv+lg5fbbLXY8HhAG/hRes4L/q8tvWzLqCZeNRxjmcdHl11uA+t4Vlvh/4e8vS5M8tr6+t60B8sDdLyyjIynlcFBEmtiDMqBD7a20tbV2+kO+64I73/7/yvetd0W79czsh8uWCwHETQ4rPOv0jgv8am3Hyp4MhedVVUvzjoKuEg+Gvf0ij8+gerTFur0jZPusG1Pum6/4ZV+Ye+hM2gb0b0xXbEQQZfRvD4L4/HjcyuZtZ8E5kGX4sgbFCkikPuv2oDjinLyGKVxyttHOyHauaXfccfLhcWRsw7/tFfOVbqVWPKaLZJlvN+wD7ThOOxXv5XDZWoVU3U/dCSBmhX5qFj7dA1N/hooQMNES/qnDhxIj32iU+kP/qHvzsN9Js6pzAvA0iwtujezqwvGnzM2yno8RcD9vaGH9xdXl/MHygzIVdPrCHJRnK+sryiLyHnGODBwxCpQy8NkZDbGzfSbbffmf7m3/kH6U1MyG1uuBnljALjLcMqtSTasQCEVj9NmxpNn8IBH432AXUyqtEbM3wQVcwlGqxWHaDNX2CSjdAiI6c86ZPN+Ue2/k95vhgok3IME9mTBJa0DXOCxQGsIyE/+YmPp//oj7xLmxJ/U4d/oOxrNjwXF6jojDvqyTMn/Zs6u90TstNm6t+kKYCmBqg4MGAGQA7/8QyrBo9yGUxHm07zfER72gJs+pnk4yior+yTMXFxzMCkRXhYf21o8zRpXnghmHYxeL1g1vxMGkGXkY2tN+WBVrrXPA7qWTUoNsiXlgTKg8LDTHRKyCqo7FwdMiK06iPAmHh2eb+NfxNzp2UFHOQcxIEFO2klTcHEK29G8+R26qKD0qx+v1hgWO3nCY8efATgNvB6Cr0l1qkXjomL8BDI81AlWXbNVKi6wYSStDyY3dH9cZOdVgFx+Fi62qrJ4SHfSqL4y+eZ/UXGzDzolEyZKPB6TbAxzIixy3LRbdn86+rImHYndBgs5mwxJj42ocKBOaAoyVBW8nKeLw4W5Lo7ZiXkkG9i0Kfmh8mGiotRobCRO/T8MYBcCPCyuBOyVYVOi76h09zhDoNZPhjXrAXTKY4WlUljnuTvKBeGNsvSHfvkd1sXnRxfDLSNgEOdNDKt8VwIzwHpnITKBVD657wwYGMFvaSgNzKP/k2d/w1lfWVt7R/zf7NiL3VwLg4KwEEi6PCtYOUj5GJR3obs67dhcDpfD9B5LQHGa52QMy8yE8JxArRgQvzTRsUxRxGKkPpkIUatcxSJwGOCSp/xl2OY1lEDM29Z8RyxLH848PYlBs1Jq68LETjbvKqgkmfLi9DGUQY9B2aesHmxaH/zIHddRjBpfNyxjgPTh4/zHIvyNcLE/o4y/EOMgeeBn8kKMrePOMYbmmyrUJfqFcOVsbAvl9e3LH5XycvCLKZnDoxc8BQ+d2gmL6MlQ8zFQBeCIy6QRST0AR8tPj1TRT1Hv8elexi8bm5byxCOGE7M2KSZa86p2+aFRCEUarFFUbVgZyzqN3XywFXlgx8Rc3KCJjt2TtWKqgiKrCMuGtpP9NHgRwIEJpt1j2kO1QoxJyW69rmwBOjY3zQ1xsJ3XF9rHGYODsw5BxalALW6zUyNSp+EusEhdyf3TgyxMrsguqHDDpmByeH86BqgidIds0m1HEx1JEHZnAHZvkYsYJ6cOEHzJFKgzWTaCW8mdSc0OgkfBxZJEy1dzTvGqfqHmK8mZo7hmNA1KTnX8VoE2voNji5N6IY9KQchkDrvCMfAdpRu6JCQ4ayuNeT6AEBWBQN5ZjfDOEwiEYdKwCq2dhzweZg+Oth0XiANNc5dm/9FLbh5wD71bnvH5FgEOPYoY2AzSoGJF4yFxmxfTBp1z4NOVM1odsfmPPcWHRKyGLmSznfKzj8cNGEMxEuFMgVlVZdpaFl0h8Ii/ISPCb4WFWoXsKvXMgGIqeODzD/v8UXGEaekHOIsV5r/sUkBzXmAZaxxiVmr7c0qLGSO0v02tOsOCc/qD11VnYnjxHSKguMsrSJykCTU7Iw29eaVsm33mBcTfWi2GcfsPg5ewQ/aNP10jX3eMS5mTjLRABenvlj/WxyzRhBzyFp0XgsGaPyLr5JSoqSjmjiGaKqg8D+01eN3t/d05kheBVZ2WwcVvTs5QwJZNEqz40RjNR1MhEzMgUP56KA0T/IsItHmGTxVS3W18dK7rXgtJJ4ZWNTdQVus5ERpw6TxaS1kw1KlihS8imb8UYhun3p0SEhmN30yAmSYSJ6U3LV2RtQq0DHXqHbIAq2DbeG1aB3AYRbGTJND+DxuNBdn8yLRGeXYSE8Ya6yjUsU0zq9iaZzU1xot3XNOvBILMN5MLgLhP3qK+YmNiGDNQvlh+p6ZkJGP/FtDUnVnXhZRa+g5AlfgKFo1FoJDJeCMALr4PC4fB+xa3EzyPSumwME+0J4R7yQVsvSFczdfezCA1rjMPDAnjQvZUSH/XOa89VOtyvPBrsHwqwWLvWVFFzhD2hcjigzFoZcpHn3FoFKhWKB1kc1YJJ2xCD8zfCwq1EXdlpXg3JZlZh/zDkbnnz4XNAkNlLFPREM0IQUm4rCzLjv2HYWI+S2EVXjkRVnYLSugPvFAr5TkRLGA6VeEQTkXgBmqeAiFQ6CL2dQT98XEUeMqzCctUs53vF4r8HTq1811cn/roJyhSbM1ay3VUqx1TkFuEfoOd6ZJRGKJR8WF7ZDRi3qPFMyJKZKc2A9JmU2YNwdmTMhxYdaJOC5EkkUxM5c5MSkpFz02etO3duY6sccDjjles8Bwp2nNnCeItfo17nK9Zzt+7AeSLd7R8gHPvdIGrUXtkPzdEDtVVYHBqHcGAWFcMBlMZlelDYteKAcwxf9xdD2WVCXIy3wvHb86odVdR9ujYEYfPPe8FX5NYiHYzZxdKbZGfFyik9zMvLWXuOmTbfssuRVoM8NtEzMTMjoau0NRR15WLHrGzYrVHycDVTyl7ZyIPgJti6B1YRRxdE6AKWj6aOuSYCxVPJOUgEXE1BWt81OC8iiBaTaY2nmef2NOyrlp8qIsCkdYchNAj+HVtaIFWUmymHzJKqI7OuyQLqMDzwy8TnrrVnLmjHSFQ55cN0030fUENHueadciR4SZqkG1UD2wKMo60/RR+glRqE5FJ6WjIWJrxkmU46vG2IYOcfIHnOIvQJp+20oTbbzDQHdpTczwPfdaqoCxNGbVvnDUAyXuJSFkTL5dBea4aAVmP0MSdIxi/5zkXKNzhahAMpSR1j8UFnSy2vyU00nxpBCrkzQhlvHTsji0Lg6yGuzQY920WWhs4Zt10c88u+NxYOIYc4yt85jRJmmbxwOAmKOuRw4qeFzz2pTYth/XfJOztuiCmQnpJ0h3yB7ZjQIAzXq8O0lNksYgqRqYOehD4MCCnNFHeTKPIZwKRx3rAXs2C9ZxzGUryn5Io6hvnGa9ufNaxNGypnkey3Mp5MXPYzMqtg8TqZa6xhvW4Qm9o7+IgTuj+mVTcbhdHDph9g7Jt7hzB4SO6FTToQQNmeU1zHO4DHT+q0XAwx8H/ZWLstkW2G7yWtBB5VigOSxe4rWN45CofOa6RPRTlrkAdd226gsjxwCGU5YCeam3IlTbVuNiUK9rHavYzOES93/5j5oNkZXSTHS7ZWVHehnqGp1ph1R8PKHgo0GZu8cx5FMQC6F1UTTaDemhgZ4y9f8PTEumGCvrhY+7XBCLxpR1M20ck8wmWXTeJOggq7IyyRwoNyX3En3ptJA9x5fyOyQkveYuovOqb3dEnsYlHlsgeEPNUiCSrrmAWhOxycto405bkMIseRfM8NEmPjBe1mU5DAqz8dmly0P6zJjbHur8T3kOBHJUTAiDichXKybMKTkTLDTemWMOcbW+TXqD8lrXes8wZY38z2/yLO6rc3SZq7iPZqKxzSaK2KwrtgnlJNptOOrimYZW3zP6a4pnxde2MGgSZRGYGkOjn9BdxLzSR1mmgqe66y5Tgm4nFSLqLwbKWPLQOA0OyWe+LIS55Txom8Jx1PU2VOimiwlXV+iTdd2tQ4qgFDXgHRIBZf1J6LR4WnQ6WM30XUR9aNBHvGah01hbEEkxZj/D1bS+IlZH7VeJeeP0o0s+yzQN86AnldcI09bfVMRCz7HGZsMjWX5DM+dFVdeoJNCb5ym7U0JGp1WvZR3Jqm0SlG5TUcCftkO+HjFzLc6xWOdc10IzOZqYJ1kiidtsZvXTRNNH2eZnknqOKnXmc3+saIYSc9IcUwWytaAbqNRJoFR6VrbYScpc6Fe7UZuzyZidkPGzDazCt2JiUGCo4gG8Kgg3AxMH34JW3Q72nfpo6ExamKEWJ27MN+myfVQ0/DGmeHVCB7VOc5Mxqd/mXJQ0F6H/R7Tu/XQFfcarFYwhx0GQKsuhEcYt65nQG5jq18VqtXL9ZXMcI4c6oPMtqzqhtknz2CMrJqYCJCMHmIPyjrl4KIYGYoEcBQtwMRGxiKs4y84W0fEhXcSC5+tQ4CnmejgGxLLuCoWSSxumPu9y+BS3TgMvOK7tHy25csscvLjwhexM7W5pRszUrLrDIT4I9ZjQERdR7t98BkSdHAgymDzLj4hDLNjWBD3kwp+V7Bz/a4EDSU2QfG26n4gvxu+2EuWwJ9GdoXWdaxY6yTyu+RDnZFDReRcZypUWSMvmwezUxTxrcPLNnY+9kzHeua4bkOlnPOC1p/8AoZZPQttCn7X4A120Wn0VPE5ovErMDKEt7uKlNqooTUwcY8Gv/OS6ianzRFEhpm5ZpoH98VWijdeE947pOiXC56zXATD+XMoVFr1PiqB17GWzxTj0azvUpJFsWuE4KMa4EyTJGk3Oh29dF3jLSufaEXWJ4H/h7GACyk+1ySdHkUDdU1lrvs7QPDGvU7QuyGlY4KSz73hNBcR6txW7ZJtm00ezPTe0IBcEuopQSDfakYh644qEEs+JJkUmHAuafudVUouoPye63bKq84C7DLKWozhiMkiUmsI8AR64khEdkqjNjrxWfw3MWiTho/LFOkoDTV8tKsJYXEHP8DdGQzfKPCjtDmXffME+8qTg6hVotg8FxtmItWyV6y0wdXzBbtYtkO9qjEAMmOtdcbFNSe1EKnPczc9MSPnKDtlNdMlD1W0ZZG6QVoxqTce8i6HENMuZfmfI28RHiZWgedNFV5+xoHUFPgyOFroQMbRBuyRX4AL6acWEeYo1GaXE1LmlqJxKtGN8tJNtJB0RrsiKYarGQWq0JO150FwQsx8MK3RXZQdBljWjyoGqf5aq7S38sDjs4o/JrCYk4zD+aHLIMA4g/ERYU+OZIuNpn4QYewWSUebEvPPFFaI5P8pJn4F5h9FcAwcQDrPaRH3qlSLOjWyxzlhjd+QGefBNTDAX+11WOquTUT2xBMNirx9F4auELSqrCnWg4zhMsgTm8Tmrn0mLfWZ4ExTor+mzTbU1LvKidEDpY+o4J4hoU5Z5wXEWK+XwiL7LOtML8D6OWKbFcFvHkFmhphUedqHOMNlALRYO/LX3Oe5YOyRkdJbreFwcAwMY4zPKKAfRzgX/EIsgMKm3mT5b5FxYfE1Dl1in+WgznycRIka+5kKos44yBRFPxDYrPv1uKxbDVD3KppXQKesWUBKlianxhhHXa+GAcymbYDSgZMvw46KdyIVESFKzxNObPW39T8HshOzV+c0+65CA6EvBmcyRoebg9EGJ24vCnAM8Thw42WxHeR2gdTEeAk0/0/xSxm/t6KyHHuuyvAaYeqtKUYiDnqJOMGyr4chEI5MXnvxYxkR0n7wYUadiktUZnXZIdq8Q6Lia0JZeFAQJBgoLFjYXjfKkNk7weKsj6CNKgeaVsiEWuABbF2iLr3gFqDLJ5wGEcotszGdBExPjK0FxWWag2gGz76oP1nLAtZLPPPkLBL1FacNYPLNQqEzUb/B7vb6S0N9KwzApZslzEvuRniXVYOl+09rtTZ3ciYiYaEYhukjWEEFmMqI9PKZOFEsVz/zodNJ+C4HJMOkSqMWSx3vUcVd+dKwR7bgQH6WXSbaHP9sAnZaFVTEvB0B+lIy82lEyj+tPyZfJzNLfeOCf39jslmZEZ02FkQMzHW0ugxxcAx5sbjQwgT0/JnUwBVNPwgyEWSdzKnVQbFOZN8Y4B5PORaCTz1Bh3UG9FXO8s9iGNutZ4XSeLzrvEt6Bi3200Y+yLm5PeUcIXuQExTiIRdnCd0i6ZyzVJKvHsfja4GvJZLSZtU1qyZtnkQbmsmnoti1wqjTP1dQ+Ovpsc9HqN5TbZAD9x2sSZs5JKW6jZ5iPOizC0lWXMgkcS6dz3Fiv0+anDYqDPmRm23BZsUFJhxwsEq6T0OmCjgmJriqvyn3U7l5gx+IVXetqkekFICZ96sP6FEw6aV1OJE9c8+R1MFsYJsUukH+EYKb6LkEVlvLUTzCTP+jpWZPtCYWI+iiYuiaaHYTqtI5jThvzUr1jqnFxgNkN+8d6l2veokKvXi/RYTfMTkjdB5d7HTtiKTuKk4pSxQGefzl2oWhdPA1ei0aFbosPOh30mir0HWUWeMLiVWKa6VS/lLXIw397X3W7SRho4tgAAE1RSURBVE/sq8lmu1kytGqK9iIRMXaKtYhL+vk1L2qL2IAMdc+harg4MF94N1mrdMbMhKTPMpC6bgyoFFFGcUPltcRxdD3pJE5aD2OgUpQZmKYai2/iImxBGfe0hTh1cc8LuNH/ktWyVBaBTndK5ZrsEgfHPmX8B/7OGKpynfvhM6NIPzyKJ0b3R8hut6zqVMeik8wR2QAlvo8Gssk8mLUoui4aanXRnOhvAn9sgU807dKzQX/TEyUTGeG7tQ/yokzBrD4D7KMscwErVUnZoZ9JKPucGcukbshnQSjlzjYf0KeOhurSFWneFWq4auQXUSpOR4eEhDNMrMcTjh1atUU3wLny1aKQtU0g0M6l+oRJn4Q5dNv8Tj7J4zyflm6YdwxtvsN8Djc1JhiV/Uwbz7TYu45LXxybsps1/cScRSl5nUC1UGXNrqOgPXG8s/xTXKhUI5LvLACtTAmhZGJ2xsyE5G4rfzj47x7Dvxg4MiUbPbJJcTmCQ6LziZiCeTwctr9pZgd8sh1lDrSpx2KdGveMfnieytc0lH3N7Bts5WKh1yxSa7TnRgcz+W9TZJ9z9Ws/8pXNWJl0TgSZD5VeF8xMyFCg60g8xx9hMCXHe4zx5XCOjLYT1XryyGvjt2CuBdCi1xxzYI4QWhF+J/knpvk/MKZozxEU++4SR4noN+a1KuDpPyw9DkRoXGglHcj8iG1e0CqKnMk3sgAMXWi0W3lD8j2kNYWCtF03zN4hK2cmeKwp9xvt2J1ZOAdlTMKEiWnnHgEt/Uzqo+1ktZ7AVp/jvAnDqzDVbyFr+i0xrY/wP3EBkh+lA9rimB5biwysw35UNRNaaCaFlm4mxjtjHig56C44rEvatd9hBRlu1Vz0X3voy+V1Lzz6e6q5V4jYVg2W5WjSJDJ0AWg72RMX3nFhQn/TFmlgarIcYhxHHno46OCI44vXYaCPzbQgjgF0y7ByzfnVi/W0sU2IhxZhNW7N79vkd0xyhpW6JGqPbjAZq+fLjpidkOwlb8vj4CS7P39gOhaRIH7HeDqqdce0k9ERU09oxqRFGqZHCSMvLb3aoOmd4L9L7AsJEpgUX4VyXczqivLQaaOjTQQd/ptLtA0xafOOGb7HLZgTOUEJElLgwcpq5sR/RcfZmJ2QhDKv6tqdYUAKSRmJf/lhNpL0MH96xQFE6YqZV8ICk/y32QfvgKxjX8Qk1YkxkxelAc42X21oc0VEP2Vfrf0SwWc9SScjYolX8ErUUvrjusB6KP0GybqkuWRYSpoo6dDPem3jPAymWlOoElplQBlq4uB/KNQFNRqlWyjqgE4JGbvuiM5B+xvs3jPr5CNR0w6mBUeYtGkTftSTMTca/Wn8E7DI0Cb1wz6m9dNpwR4xUMYWrxJs17etDBRVJisEbxJCt6kzzSZwxHERB8Jr9qsuin4gr27Tu217wmzVeIQEtAmi6BvuGfUuaGFWmY4OE3SYKTyw4OY4EbFg2xZtV79ein51QVtfFabJOoDm090jyln9l6XENLspqBZouUBiwUxaNOwqusu1ZhgxzBxDCeq16JITZQyhX9h42U8I9IDMNIc8z5vMHXPXz4uMmhV3SP+5SQRLgengSLFq/NZC8yQfuN0KtPEmgKrtLqYsrAlG0K5eTUwwGUPZV2u/bQjHod/VLsPrhkcgTHNTCB5rFsg0L83XPP2W8TYQ3cyHea04iHKQs9HtljXXFdgJ4qpCQzPnI2BC8zBfLMeDOCmNEzPemo5YBPMsBi6eNszhokZL/IFJ/cwDLfxc5kLE1SwtIFcJyYsbW1Kt+9Ur6kzPjdJmiv1Uz7SbaNtY0BxOJmuUnKwQF6IOmJmQdMXw5JKTqeJnSP0j3XIVIOcgdz5MnbgFYCH+p5zAWFxNTD3n0zCjn2l9de1zLEm6GEwCbQ8UrgmsCpE4HAeirwYW11uxqrHuxx/ZiLonXX8y3RUzE1Lu4dUp6MGyE+agarKQlHVg1O2AlknrglkLZt5FRO1JFm19zOt/HkR/R+kD1tWrDXR9jEMwJnbQ05fNq1vXRWLGoLRWc2nFDPuDUnC0MaFqDEdNCWi14C8GMA3pl51G0qnGAOoxoM3gFARpiKVycBhjmCVfNObob1rsrbLgsW7IJyXHNExMzCn9zIOuphHHxHjmhtfHoVD2T7osHTCx27Cf4ke2EocOFzj/cV7YLrckgDwkwbzfGpz9DJmzkZ1GUNqoq8sCazB128qgSJNf6hwf2hZJ8FoXUBsPaOca0/oYwwTfhE5coxeql6UNnfqZYBx9NvsNRL8TzFvBeLqUycjrgjqhF/SsUup2BDXLMoYOvsakeamraGnjgLHoxTYKfwKzBFU7vVGT0UHXHUQ/rp2gDgYEaUDjo37WnWPeFo6pi2JBgU1feIvD1IUevCPGQvMoi0YZv/yrj+NZJOG+6uaQCPsc5TjI1DObtfgKA1ZKARUn6zz/d2bn5NUGqN1SLRf949WBTMokrMTSzazDgm6OgtZFzDhb+BF2W5+tfo4BR+5migMvndkd0EVZDoOYr4Pzxh0S1RHXxaEx58AOauXA+YiGV/UxfcWmb25Y2qoMZNnCvjo3yr9cHv/lnDpC8ctd8siWBxqcjIJsRTlBLC2Y7WKWRgOhP6cd+2n21cYTyItSIJKCryZCtc1dIPqb2OcElP25d7+6INyyntLFAbTGKGAhIyvncDUR9FGWYwU7QCIqCUFrBMoFtwlVEvrCozLHc+TsHVJO0Sl7ZXeORDumclRsnFpF5OAcBdkK77cxAdOSYt7FP4bScIaTiGFSHIGmm4gvShNtvBoQck3lVhvCnPW00gnTAi0QPidrOeJImviaKPlVLnDtM0mzk8m+2tHxljW6jZAADTDz8uQqFmk6jEp3AbDH1y+mXnxmLIZZyTANE/uNPnlSOiLiYD0tprYuo7sos8AVw19mo2pbIaI+TjT7nIR6PuoLSUytk1EjUtswLd5c52AG+kv9D2L3e9cI++6p06fSmXPn9JCqSVc/JkiKgmDQG6QbVzfSbXfcmf723/5b6f7770t7e7tU7oYZ8fuZdRzjk9HANNGUyQqfPBmlnshq/O1ojQeGU0zkd7rbKZIp4xhDVpseSaCjz0NAY+VaGQy6xz4Hut+dTdejdHVtJX3ysU+lP/pHvjstra6m5fU18CHhTkgdHPRbrDEOiDQm8PooyJcPbi6vfc/Fxx/fsMJkzIy630dC9piQ++nUKSTk+bPVu0YyZuc+VG3YKCFvv/3O9Pd/8B+kR37Hw2l3d7fzxB/1BM2ynySfZjcu40jZjvogpvURi6VNZ1oM0WWl0mY/IZ5WTOprwmKO2Bj/1Dg7gouaa0XTeCg0579sT3c6YYgHwBhX11bTRz/68fTuP/DOtIzkZEJagr7yXIz5AzvOQ56rxSVkDwnZ7yMhh9whTysh+Rsp6o43yrg8eMtmeL4F4VXv+tVr6bbb70h//wMfSL/j4TohWU6cOKFAP/3pT6ePf+xj6cqVK2o7HHrRiDKCoC3r6SGP23ZDc3FVPTicqWjazgPFOgWl6+hnWjIfHjG3ry3Y5YD/m1R/+jkt4VMSwYYd2y0+wPIfQYQURz6kcbDFPHKj+R0PP5IeeOBNabC0nG7cuC7drJJWsSt+7GMfT+991x9Ig1Uk5Ik17Xz0o56p1wihPF+gF5uQcPouJqET8kwaDSlwh+FCV4uMQX+QrmmHfEP6u3/376aHH3oobe9sp9Ow/8IXnkn/x//+Q+muu96Y3vrWt0Ln9rSyspItu2PWgmyT14uZDZGeSCK392d8ZlSalpgWzyTZ7DFkohUUcnXNiBdO8qLInMnooDIDRWJjkjhPlUsS5ZxnIS72WNz9Si+folZUOrk+DLhlqGsFCgr/dnd20iuvvJx+8zd/E+vzC+ld735vuu+++9LG1auaOybkxz/+ifRd/+G70xJ2yFUkZBVFDkqV3anBD0T47mp/gLEtMiExWR/E4V1cqKfOICHxDLm/z4wE1DGd2I1pBsEdEgmJZ8gfeP8PpIeQkEtLS+nn/sXPpUsXX0nf+Z3fqeQkbxpmLthcV4gAqrrdfprfSbLgh/smpoVaiwolkp42Y0q/XKRT/UtnetJNkzUxh2oncB+JNdIG3rZOS8TDwjeVHsy0/mOC94Z7aWtrK/3Ej/94Wj9xMn3n739nunTpUlpfX0+PfeKx9Ie/+z/UDrm6hoSMXR3u841iDTT0Xwlw3NicMPedE3Lmu6zux1c+n9TcM6IgpbGwzVtX6hWRkRziVhdUeuaZZ9LFl19K3/AN35DOnz8/Mxk7o+6O3YzXExA7ZRsoi1Ki4jX4gQlsgSKJGWsUMsrYa60xOI6D8ZQI2SydKIFmO0DWtDIv0Eum2lBOyGLA/qLPkj6AckCol3C7egKJ+O3f8R1pY2MjPfbYY0q+3d09rWNfVrDKYVKeOnnQIXPzcLjymTOL/aYOs0od4JBj1y/OKQF5VRbHCZsHx2ORl8A+BjRUEuohfkFQbzyM9fXFQ5zfOMdNaPFTVsoj9iZ/AtoSqEQk2TS9WfIuCPMjuhH8wfn8J5Hrr+01FQw4gvbibQGSk+/+6mOZ0h/0aYL1r7RggVheskiA//gjfvIqfgfMzo66F9DuwD/hUQeqE8xXjlA7qcROVPL29kZIxoHe8FnEgqhA/yWa7QmIGA4Tx1Fi1zzlF/+paI4onY55++06vtDr6j/UyrpZuoNryjuIZ8XGQU97HQktgcb4B3ju461mvbNhHauiDWpmTTZl9PFxB+11h4h2fJuNtuO9TEf37YqdVM5xzAuIE1PfyqKFQDQwySWzFJdBPsAzIQlzp6PTAqFKqUa6CgeNKAsGY5sWX+cuFWcuRMQ71bf77jQ/c2JRPumme+E6oVG2rSZjgYjOpmLfbzIhGXkjp4SM2LBgbY4GGA6XNJmkSJNq9CF1anf7NmunhMzXBx0dU83hi0GwrRYI9Z/jwiBAWUpS4c+cmO5o9aROTAqKZ/4+Y9FPi3e6bHq3mo+mAmOtkB1M7aNbjLN0SpT689gdDWMDXywOEf8BC0yD1rXOGY91DvD+FVzTVvJwMjkPuu2QhWNdENS9mTmMHFBGkKiHo9EmrhAjXSXIz5OzyJMst7m0TsKMro4ay0IXbOmKdDmeDv3MiiXkrOeJO/TbbObxMwlcH95J5gD77VKmYFzVukGXMWG33CKpn6zhnWyEahOhjt5Mb1DzjalbQhadsld1ZDIjOFbVIybBQeUPyhhYDHQRJ3AiJrmug23FrLhmxTzd1mUS0HP1EiJW1mSpnuIgo+u8lnqku9oFwqZp28abB1q8bab011aOAY6faUH/uIXNASEJsY5zfNCp7vd4brxLZU0cxXZrXnRLyArsHciTwUprxS0dFUzmczB9vSWLNsfCb2WEWhDHiRyuwO469Dktrlkx+2QefkFWCHPW9QQb8o3CekI/h4kjdA8be9Ou2f+0dtBuo7AuywIR7qa5VhzIjHhLZwzeJhFlbEGxzHCEmWiT0gtpV3RKyNjx/HEH//n64AuaeexYFcCaH3F89rOf/tRwOHwZA8z9UBJa3eCT1B2VNmNums43N62oF878oFlZ2sD5jFeFMu5DjKFrzKET+l3tpqHpo60d8O3dAk5SC9hNdFV02Qrpcv4ZCnVzSCRLU93/4Wge84F0VtZYiNJiNjolZOWaD69oRF8RSiD0KLeOPyAxQEl9vgCJOInlyZuJUjWCiP5n+OnazzS9Lj6oMk2N89s6bjY5JpYZTkrb8HXA3wyUds2yaMz7zMUQyjCi3SxdkNcs9PPY2kKRQ5NxCniMP+CnUHeIYU6nrVttO+a6ZdUDbY4nNmx3igHoZQbrg98XRjLT9gD/mODwjOiTPNKqpwcya8GFbJbONPmhEO5Ys3AsMZ5D9LWo+Bblp2s+NofbbB8G42Mg3RaMefX9oDOB+cgMYEu0MtK6evzsiJkJWd5GqDuROflIoXdfDRyYNREECOrYJn6yIawOj7lOfAQTgR29+0NhVsxdhsS5868yAOW4yCrt6awsE8CYIq6gZ8XZhkl+ytImCzT5FHG9sJ5WFgc6c4lpJdxHMdFc59FW5ZRExDqyRbnakMeXHZQ/1H+l2/9/NTMh2V0OQ3CbHAegBFWy1dD27bgyQEkR7DybnvTSqjtm2R2QTlLv0H/0ddhYAzNjhnhmFyFnzemcpE9ZNfldHNdgnFEWhTZfi+6jO9hnWQrkdRxxaQpJF2pcxhULtJPQE66vysmIB3PnxewdkhOXI4oO2HYgpi1llOboFhbK5pcAPw/2uKFJY2EjAq8HYFTt6TExZt8ptCMW16LGRjeTXHG29WJ/eB0AwySbJegSc8RYjivGFvXxIl/oj4yIlXWU2Zg2RooYmgpoJeEI88MaLx+JPABVPCzqmzrwFV3UQ8qdFS3paBazLJStIrSN8zU5wZO6UHzd+l9EnPRRljbM2w086RV0JutTRJCm48p50NHuhjLmLmM5GsoBTEKMwUXjHytE1B0h9TwmhODxSVKBTW44CYno3ODR8TIlqzjAMrc7OrypM+41SHbpMGKndCFiANhVuFeeir/wWOR5m2sRMOgywBLVgGb769KnT6DLUUEXXd14EQDlCWKJsQfKdlWDmCPetrGV444SKOlAG68d1JtU4mjE0OcBwyhLxcue9csAoAf9/gkxgGr3Zlbin/RZi5mFqniIVO2GDgnZDXVagkYELJh0jGt/0//BCqX+YsA8AS4CmtMSEcCBQJqKB6EhHXB4OHT1RZUosyCf+aV2rquxlj7IG3MKuuxMMpbDoRxf0E1e1M3iRT+77wOnsAPgvirtsNCbjV/86hzZAU1dLgKIMgdUQalK3o44dEI61KrfHEaEhBoE+bvD/SG/Nc+/h1xZW9HPdVi3Bk/AYTCXXdvEONgaauNwyHgOi1iEi4bOULiNetoCaQth8WGNYeK4xfY6ei3BeJaXl9LK6gq/h41E9CcEKGOfXeTwqvnxhsP17x1R06z7WuC4PocMOBnrjh1TGYgJxjPc3U3bOzvppptvSTeu30ibNzarP8F6LcETy7AUa46vFZP4EzAtkSLRpumU6KJPUbPMAs9WvMp2btZojj3aVUfZoNl51IsE+p53dynDmlamgd8wu3ZtI+3s7Kbbbr09Xbr8qtbv3t6eYgrzMjbRELBywRFM8ucdw1wJGb4jGU2TT06N+AIBhfzpg80bW/rhq7e+7Xemn/25n0tPPfWEfnku/liZKOtpC3IhYLDsgnUZOBH8GSjj7BLvvGOa9q7uJITJNNMyjol6Jb+kZZrtKz7aosvxlfTh4DC9qMc8Fw3SZTkKmIhck08++WT6mZ/52fTWt355GiwN0vY2kpE/4bHn35Eqhx2BsW/NZSnMAY1nxmxkl1PxQZR3keAPJZ+96by28ehdDkgyKNIglpB8W9gJcaV5/Ad/6P9ce+ihh+6Jn4HkL3jtgX76qc+ltfXVdOedd6YT63hepn18m2AMXUI0qOkYpsMTeFBTu0agIKU50zEVZkcw3u0s3fBJTNcN0GTS+CZhDtUjIWIavyjUPNLjFy7K+L5DI8Ci2ZDMQNPQfW3vbKXnnnsu3cCaveuuL8Gj1Vra2trkD7xJbXl5OT3+qU/d+HN/5j85sbK+lpbXVn2mIaRcNIqABtcRH9N2d7cRO/a80eiDw52977l48eLRf3UOGEvIc0rI+MEf7pSuy7AGg6W0eX0zXUdC/r0P/BAS8mElZKA8CXym5IDtYvyKOM+iEirDXE9Bm+9pZl1jmS/krj7LhTpfHPVZOSrCy6I8xngmI8btv01YzChKeEr58zK7SMAdtcfn2uD6/PTjj9/483/uPz2xcgIJubKq8BURDlJHzbtCW5YJCc5o/xgT8vz5NMTzbY6hqomgl/pLaWtzk7/c9am/9/f/wa0PPvjQTTu4Dz8MuibCvAi/nLAufRxHHIfxeVzzMS8YRyzcRcfES/zSYCVd3ryUXrnxTNrvM1nKpVrS3cGvs/X3V9L5tTvSLScupL39br+mz4T87Gc+k/7z/+xPp9UT62kJm4geyYhsPpaUaPCHxXd2nJDo44P7x79DGjkOTSJ6FmPAhOQtKxPyAz904YEHH7z59ZaQJebtY9ExHcbfazEvhwVjO0yyDnpL6dLWxfTPPv/X0q133kh33fJG8Fa0pngX1tvXjw4XOxFA91VjMqRGu34PG8pOevri59Ol58+kr7rwp9I95+5Pe6M96eUEGqv1p4SRkOvrabCGOzp0Gt3KNw7RB8E3ZXfw/Ekl+EFCDjsl5NzvsrLTA8GoBsVBZDre1KkUfxsTwZMepSvm1X8tUcYVcZYl+FHrWQ0L5v958m+kX9r7L9I99/eRBOvp6cvPpMeefCINX747nbz2O9Ozn99Njz3/yfT8xgvpuY0X0ws3XkzPozxz5YX0LHjPX0f7mvnPoX7m8vPp2asvqP3C5nPp4gtL6aXn9tKzl1/EpnEyveHeQfrw4PvSTzz112NhC80YS/B72v5LDja06pWMBLV5/YlaUiVCdxzqXVaHUYMtd4tgVc8XxBcbbRP/xQJjmSee0C/L6x0RY9TL/dX0sVf/Rdo48ZHUH55NV65tI2m+kG5bfTT9D+/8xbTd308/9Ot/I91/91vSNz7yp9Onn/1U6l+6O3312b+Q7h19a/r888+k3s7ZdOvmV6U37H1d+t3r/1lauXpfeu7Kc+nKy/30pf0/lh7a/670zrd+b/qqR96dXrj0crqOZ8bLGzfS8vDW9OrKr6ZffvH/0p3dNGidl9uzam0/emn9KzuZB6iVjGx3x1wJSfcRi4IrisPI3R9g/NZBlwUdC7+L7mFxFN/HGddxgG/aXNl5KT1/GbvZpVfSc5eeTzu7/fSvHv+F9Efe/7a0sX85fe+3/0/pW9/8n6btS4P03W/9a+lPfO1fTp9+5SPpobu+Iv3Zr/r76ezKPem7f99/lX7m2Z9I//fTfzN91+/53vToLd+W/sI3/2D6uRc+kP7Kv/3edGX3eSTiDfjHbvoqCnbK5y4+ny5dv5xeuPZZLNvp8xZSLmnSuqVFi3Q15RDWyz4fj+0PlHNhOAqoCscBRkyE/kC5ZBwSr9XiOu4EOwwipsPE9XoczySM9ofp1pUH0yUk26Wr19O1a7vpuZdfTX3snH/xnT+Qvuft/306vXdb2tzZTE9d+2T6wL/56+nVzefTl9z0FenE4Hz6l0/+0/TspWfT6mA9bW9iTQ7X0qmVc+nDn/9I+qnH/lH6S7/vH6b3f9NPpre+8evT5tZ2unJlJ129hrKxk65hp3zmuevpS899E9by9MyJ21Dtfvqv/jG/eceMZ1uveeaHCGrOBVtNx4E3dfiVIiKMef/vG2mHwR+a5bus1+NNnQcO/6ZOgAN+LTFvf69FfLoiI8kO29drPYfzgLeLX7j8ufT+D39fGq48l86snsZa6qftva10desK1lxKJ1ZW0unVs3rmvLF7LV3buY7b3UE6u35z2h3upOvbV9K5EzdpfW5sX01n1s5qRV7evKwvidOO/ZxaOYtFup+ubl9Ke1tr6c99xf+c7jv/SNobtf+nwv59qM+kP/9n/S7r8toy5pKrXQdMLNc/KiqTBZpvfO4g2cUfIYeGx/SmDhH5n68VCEChZF65bwIW/ZbD63GHiXgOG1eMqSyvFwxHe+nOM/ekv/r1/zB979t+KD1y9lvTcH8lbeCV1kdpcGqUtle208X9l9PLoxfT9cH11FtPaW91mC6OXkpXe5fTcG0f9MV0OV1KQ/Av7b+aXt2/mEZrQ+jtyX57aSft9fvp/tNfl/78ox9I/8s3/ky6++wDE5OxhJYy17qzEXnIi6Pn0M+QnGNVJkiL3f2eNcyn4cA3deL/UGTaMfnYZ035iwFb1/mxx9WP/R//8B/f/qYHHrjAryAdBRpbNcCMiN4B1LKm3njjtzEDr4eNlBeLPveL4qJhqm7PDa0LD46/c+Pvi2d/kplsYmlpkD7/1FPpP/6P/rj/B+VVflOHt6gwyHeH/gNlg7Fzh9ze3FL4uDPBDrm/+M8hT+Zb1vi/73hsOiCP/3PQ1vUtXPWGabi7h+AQcB5wlVSogywxxgMR50O96at1mQHoQpVvldXWES0QvnD5khGSoCqLJuOAQgZo95VV4jyqgULwXiP4YV/6KejwVbFIFNA5Zg2i/NqY1lKWVQixmCHBbNEWtY5yZlUtm9yuahKatODxwGbMn1sURmyVbgn5AsgPGlCz4Mk02qgrUW6XekTNyutoDLU0RIy6PsaBQPw5IQnJw2gacF75+eXq6loarC6lpdVlTRcd6FyqAx8FBDnC2t/Z2mKDSseXkNwh0VsOwWONRT/GQ1D+w+Tg+PSS45YRAYQWj15KNUhTXuuUXmsZ8yH8N1FOWuiGHVHZZIbXJ/V9Yscx7itwMPIawY0TSYzZkygzTgZjGgXM1zHrhmYdb5ZH9me4GalWWpHKzlrqsBA0Oc2RjreakCe5Cp8ZaFf/a1oo5W4CjtQ2jILPg4UH2wOVvXuT78pfzjyzrK9bdpOqYpRE9Fj2LWSbMJV2IZYHCLkJbXGHRBtr7YP940jI8ps6Ms2DjXjorHmiqy5EFu0s8xREbXvCPsJfwDzCVKMvVabFxcTE+eBBPBw8aVITz7Nb8txnFVvms6ID2ojOJ7kalyrL2c7SDPChHzs6F4X9URLjALIrH8KG7UpQIy8s/+6RKJTKE0IBZTeosz/xs59KZgs9D/mf2ToSWV+wxAg5QcMsK9klwnFGnvaCtkJFs8l2jjdMlUhZj7AP61fJGZ2JnRXRljgbMlzNiHTCxjQh1XzMmpk2KPN/icUYzaOY/XGH3Nz0V+dG+yMkZDq+N3VyKKgYTF0cUxxZZz0CEcck+UXUupQQ4SVgfmlhTvCDUo1m6BVccXQi8smSTCcZhf/iJLISS8qoczQQyEZnEFxW0aYg2jjKiuzsk7a6ItMudLM/hkAt9RKLzpX4POS1Y4RP6aPCbRRPeOiAkg6b8qkmDrljJTcp8klkhFuqxfy7plIosp0VM6KnKoBSHKZZpLohV79ZLl+cONLi40CC/0BLIl1SKOgziw3oyIR8DwQqdk5r64kpjo48oG0Okfn0g8I5yBwUKYtX6dFXxEgO2iHl/wpC6Nxz/+qIQyYku+XRA2X3DsVhB2IaaknojyPa1rM/0getjVqv1mx6FheTwVfEZyk4ImyXG5DlE4O2Tqq4YSeJeF4c4GRzFcp9BsG3/+pksVYBTV3SAHVI+WtYuUF16qjmgf1QYB7vTPZ2dtLWje20eeNGusHP7K5eS9evbKTrrDc29EfgW5Dxe5TDvVHuHn5U4ET+MAL2Q7CpmHI/B2rasA4dFjI8N0LlC7KgrYKCQ5gQ4aKE5FCQql+iFRdlcRCRXZqOuZMLM6xQlewDfCWH5KFtHZ9h66lFfyjUyBxR7pN07t0KhWWW53505GGOLDv0DskSobl7c+vgy+JgLSGCy6O5tb1RT1FtdRChHVqeWiKsDlpDA2a1JaimUrBwoJ5HKMJFnHxSIoOqtm1jwfOEKEmzXLsjddQAjwQN2IZAiSwnPf3syebmjXT98kbauHxVCbh1Y0tJOdwdphHkfIMtCu6S0ghJuLczTDubO2lz40bauLSRrl66osTd3dmV315vkPtEp0X3PLqu25RWa5rQChtj5FJX44Bu8OuOxmuW7JIRaE4ybX7ZHxFx1g4dlunQ91xmHqrKCwitRtlkXXOAfJ50RAuDJ99TZZkxrs+GdNmwAHS2OM4d0gG5I9JuM4YItuaMo2yXQ6unInTsN/y7JmqpUVNhQw1zfSz7DB2jloCqrphFH2L5ZNRjI2UedVxTZg2eDN0iVv5CExRPTpV89ic1MmhHUrYj/+naJSfg3s6e7ZlE1defeNrQZ15MiX8vGCIlnCrp+38EhhxO+EH1tStXsKNe1V/B9wbZjmY5iByZ4g1hVjHkOGRRDHLbkSWhULuuAV4M5yCyQdiRpD5FBPmCOTHPavEQ5pwbT3oFtsSBjtTkywbig+GpkEDwHNlP5S2z6tVqFg81ZzbmSshwzAVYduLl6OAiQAdGfuiOW1g67id0Sj8E6dCzzH79sqymSjiK0pZw262wCh1ZVE5rLpmO1jxZ4xALQ1wSsmGpuABoNkmBFVxS8klZn+/KYTe8giREsvBbJX0lDG3Rt3KHdaZ55sTnu47MPdAqmY9CftVvLvRLGT8ju4add28PiSmjrJA1vbsQdbQVrUVd8JvtNoS7QIu6WKWrqBkLJy5kufBcyW11oAB1pSolNNgi3+vBTNiCX60Q6kjXGoS8c2w0LyA1k0LQviVmmxz4RrP21g1zJWR07IUZ3ZYBWhJST5hDCrnhiQw76pTtEu7FfHsq9TydQfsYPZpP+/BBRF+1vtsslS+JQOFkkHQzj0YKuYbA55ES8NjONtaXpnVoICNoQqYkkD1uTZEUN65cc3IowaCjBGQCuQioSdJG+ZhpHFTEz3XdRmKLRiLCkQr5SHbunNt6Ht2UN60nFMdNOqgsIK2q0hA0LLRD8yCyXSaNFk2yGmx25Vs/QDJQVYM0CgPgnMre856lGbSXMdRRm4Qq6ZDgSF+ZNBO+sr531tqPVeJFcPyeA+tld9llV8yVkAEGMN5PhMVA4sQ4KAfrurQzHYNh25JoG7WHkl9PSngz2ApZDbYjGoO0S/RQ29S8osUF7VXnk66TVPdkiXXrZ0LaubIIvVjR6xzg7SRvI/mtJiZM7F4QQD/XzEbQTB4Wyq2DOrcrGctggGRzEQ0901muPtwXy2Cpn/b5Q2TXbzgoxYgAGST7UbCsMz+P3QwxMzyLMq9QyEMgVmmXMW5YgV1RWxc0QLNOBps5+YTghSPoB0shZ3vWHJYck4DQK5Y8V2zSWnzwmMRSz22PnzUPpFkciwusGZtKZnbEoRLS4bgXHnN4gAMLWGZpbVNPVF1Ti0eD/NBkTVCmiRWXtamwDL2sqSNhvrVsx5Yp61jfoF7DkidMJ969yJInNct1lcWJZUtHylipDV9o29Y2TFjREPH5kG+0+FmOPDBZCCZcvJSUcqikcjIh2VgryaCDErsj6yhMSu+62Yb2A/v0YymTckn8LX2zhLzcWR4Fh1i92aSViXFwXKQ5NqpBxtY4Co7mMED+Qe1WOAQTqNVlbnquyEcMoLX4GUzmZ6lV81Gxg5KeB4bKupJRSB4r8iHQ+QatFxjkWV9KKG7Uz91iWEfv6HR/V+dQCcmuFHBBR/fBd8vBRYhRG/UJrCYrg1TTRnZohJZrWtK/NU1FmwhtcsuWaWvxaLkxrhsnh9EGv6aI2pNZ2V4nPHTFFrTT4h9PNn/4q04W2rDupQFrKClpJCAfpc+djzsd+Ewq7G7c/Qbg8ScLVdTOtNpZB7r8Tib/cqE/WEIf4PVJM7HdJyhcIHa0AD0W1j5/GgcXHBrmWGydGF4eZIHg0yZbNZBtWHHOol1CMpOlWN9FRZui8gwqTlWOTTRr+WcjFwEEZNnECD3xEbdszaK++8KIWClBQfAfaekY9Mkyx5ush0nIaollxOkxN2Jni5pxOh0qj2FtjUAMMzRqurYlrR2pakfflTRTtK/lbBvWLnl0Z/9hacotazoO10T4JkSFD7GyDul8YmUPmjztkJh1fjzR4/+ahIZ3ONbQJZ0T0bscEoW1dsacvKD5O7cuOeFYZ56SrGov6bvF4ouX/VXJDJr6pJGw+r2kff8GaQ44j4NjiDEyzsyOech8oeSr9pxUxkSwMqGEcdaofQA0DVeFijzi0G7l/iQLe8FObJMtOSBW+ViNTwyfbVmAIJ+JqnApBSFzzJfOe4VojDGnYu6E5AS7uBUcgmErULQVX+ZGibAojcBDag/Wsteaw2JeHNSTdEJa+7EuYR91q7RhLTn+sR0Ia+taEvo8E8HJ509aJKuIoGPPWUHIPLpgEoIzxKLf75OvEDKoYznSRYJyZ4zdro/EqRJUycRdkzwZqNYuy10UhVcAP0NmOf0oOUlzl0S9RLsl6fCveTT2GCRbSk6Mke40CZSToI75AnVEmOERmhO6KvqX+WD7do/IcoLqMeeiSQBk0MaVLXAIcQXGD75vM23AkD22qncge9E/e5FMJtQjD0WdgEN+Hrt9Ud8yzwkR9XyYOyHLbhhMXRSXDgoygzy3cvCAjhB4qHwFTNVapgi33E+NaIef2p59aZJUCOuETUhIK/6s5rGEjeE2vKFyDziS5okO3aDVdM/R9M5ie93AoM1bRiYbskBJ4l3RPvdB4/4RIr4ZAz4/x5eek8rJ5iRTUrHNBEN7QD/sj0nmtPaOqIJ2PEeGjfiMBbex9Ad+XFQFVZ67GK9Hl+Wkoe+xg8e+YzIxYGtBrsGHnb3QShCbdC0XZJK1SDdqdpdnWmBbiBoy29Yx20Yid4lYVeVi2CfnwUSu1Mx+UCytayF3QLnMeJjjnpXnay7kbgX2pU5zbTo4tS7rcuJyqEJMFYuHGfrhydohM13rmCJsEXKCUxU6MW0BS6wtCuLgBDyppaYRXnOGSccP/TWoIz5p6oEgzeTUbsOkA4cnQAsdhclQ3qqKF8kDXSYbaa4kynibGjT+yV/44mtfzqkjkXW5K5Nm//yHBpNaFwTyGbXdajwqsTA1JppxDGySTydskHQd2jUByGE1c5WJe4iKBpXgICgqfbKNkk+DaIlDjzIPyjwzUBc8svK5q4YJKD4cVElJbCnpfPKfaurwTFOWlcJPls8DnrK5EO7LbqqFpxLRRF0itAKma66p8F3z6/5q/yGrIyljsp88UaIsDR3WlAWfqPuK8ZCyD+uO21sarVLHFvVIwBNJHri4bV3iM1yefXGxcKI4Mbnb5QQtb0t1ewkabZhBF4ewU5KBpmPaSYEsUlJ2rSNekXmyYbSIXH0P+IUhLUqNwQTGQFuOj3pyAx4HBi2Nj8htUdY3zFFFyIF1K0gWfCLqjFJUui70K4uKlYlKH+0YD1oxDiWgGDywzhUvItIBn8mI2ho40of0PHdC2Gf5vMhLYiqiB42t7ENx6qhTJF4dbtREWFVhCz5t5NaUW2Fh326b0/TrOtphUesFIs6Qh7+6rvkxvVEIy1wC1AueqdCBNgjb13y29Mp/vqY/dJWBpVRiYimZUJN0MqFWMmU53asLKUiPJPuS3E3JdIKzXDz6oU3OxeCzl938dTrpsRMBuiDZqsZLQy4GxpBJ1VmflPTYJNOqYqjPrDkGsiQrQUZ2QKgqbUGHDdl2bgTJutIp5EAVMw7hVRpFu1pHrOqJqH0CFSmHLG5qitAEe4g7ncydji4JeSnX+kYJ/688gkGQioAdlI8ETqOOhk9QHImaIl3KXYeshnuy37oOary/uhV+qoklRNaScbAdfkqKkrJFRC/jfRHcOSwtZyhHzTO0N9I7n0sr/C1Q6DJRVJQzUMGBOyIr8vHi7at8UIYSyUceDbUPkhSHGUcCXKnRA45aIXksoC3qpW397D2fN/Ovg1MiYTFPVIhFLTLPVa7tDbaFidcnvMkuziuZuY/MsY822K5GpqmueKIJgnTTTbRVu8cKoV8yy3bQmrMYXRZykLLf1x8j6xMY/ZQE36XmF/05D9ZBzrwM8OtQM9ElIf/fXKft7e20i8KF4VjrFydEkyKacfhomeICZdRtvky7FahPFSnLA/YcUpfgljJ6sM8oloHCP9M1KplQt6J/S+g/2pb6ZRm5loe2EZphzzbX0h4ucHzHdBk7Jf+/er94SphEoJlTPNBCLsETqYbgNgv85yu4nptAW8tROIlB5Au1osyut3a2tL74JhJrxaEEQckJqD7Jyn2Io2wTM/N0cF92xH9kiE8oTpnQHjV82AqoCOpLqNbBOqNs1l0UyAqsKEcRhweUnGeG5IiFteQURk1lnzsK44KlunLISrMqP/rf3pCoUNhF+9cgzZ8lTUeXhPxJlF8hwQCuXLmqXZKhOZAcDDjkOSS/AqZ4DLvQrm1J82XkgelY6rgVPkISHGvUCI/WG7dia5xPqvZYo4y51rHncpQhr3WEYjFaSmRryLhT8kSunFzxc2HmVwufNZtcLDmB1M67qRqoPeOkebub+eobXNSZkk+2+Zw6HO7p2zl+ZoV/ZwiNFZOKwJqGiJtiilBLG3Q9Xupl3arO8mjKZ5wZIs4x+WFBqdvmBI06zErYpesoapMo0GZLXsW3E8WW51802UIdNeHp9dxKH1K2+N8teuMiZ/TraW34z6nSBYNcTwN/Lu4plPeiLPM/ruQz0PrJk/nq4HhjDoiYBrdjMdR6JT2OWrfWM2/cd5zCkLluQmu5EARJ7Tjhtdjeyn6afkuZ5UbYlTwi2vaBI//pxBl1bDjRSEzemg5wC6t38bhj4owqWfjiiWfJDr1esk/+JzT0VfFRsw2iHL+SR4k4xK64rfPHN4ycsFYkbQIxie+axnqB5rIkK3PYQlu9Qk9StfUmkNxRK3zmthwwQIaZ5RVl+6xsBKk6GuxL2mYpxty/5IEcW8kk7Ud5QeED3HQ0xljcYcMmCsMWneEeSTBm/VxHun79uu33e9dxF/GnN17Z+JiUO6BLQhJPoryM8g0oy/zRY57UtfV1NDn8OsYqwIwYT1DW9YRZr+YHFfzQqmUHa+vFSeBEggOh6FrJbdVuhV9LDNZ1i2CLdsF1bT/WJkyZDkxv1dqsFYkJ7ZijHpJzye+yak2jaFyyyLUHaWiHPMjnrqcGePzxYL4HsDfErRReeh6lCH41T9CxGect5sagy2AodjCYbEo6s8UrJt964tfzXH18Qrn6tZbODB1lW40ZB51V8mQQAraj3+jFLenxqIr9FTR1Qo0oaUChiQeCwQXJmk0RrIMIuM04+d803ti4pg1Lcff6f2rjypUflUJHNL3PwjtR/iHKSTaWV5bTLbde0MmN29hynOE8eDF5Hl9oj9elF+uMc8mLtuCzJxlR8cdg69Ahwp891n0ESn+UaNFkiOIBwvBT2hJhE7LaukbYlDKdbzBqe1Bglh+D+DkzrMZ79nNNvLGA5I7zgoPfWImIWFG35sWuFFFXay+vbO8ebKOQUM0DQDvpQydYuR965LESEGLRB4iqIyDa2UTjFx/HHF92C1haNYnQKWVu1giD4JXyMV0rakaCnyegUsOB659vit24dg1inpve3mi0/84bGxudb1UD7nE+vAGFHX2ZWsCpM6fTuXNnFWCZmJ4OU0ZMr4YieTXhgCcw9K1j1Hq1zrhGwL5wlJtar+IDwXWr9ENOWz91XE3bGqU3e6jrgHXCB2FOrT82H7EwgbDkehUoUoIwNtuHyLCFPMpP7i9o1Lqton2u5QBzpiZINVnjwJqM6jYWzLgtlYy0qmxZGWYvsvVMEgonq5oV43ZcDIcQl+5ClxXocGtH5Dmu7CyjNqzinABp4UC/MQSh4oGQ+xBQ5OfwG9eu645RD++j9JG9fv/d21eu8K5ybrDrw4LPlH8H5bxagH5I+fw5UL6XjnFFJ55yD6gpI3y6eGLNNR2oZZbWstpH08KIfiwJPzWv7LVNp9asUdpbn6i9hMz8cf0mr8a4pDmWWt+taIeWaC7MvEgJL1QS1quTCC0boA5foKtMYUUaCJbqmCt5cF+x6LOdF7B15E82WVcKtb4spEOOvVbxWZqroj0R4zrRUk/sk4xJsGJt3qabdbgj7vKPynF7yt810htiehe1/0evX736w1Y+HKL7o+C7UP46yh1qAfwvoE+fPZPWT/IZk79ReTA5SbnN6TLy6ah0Sj7hdnXaMjfomlfbjSO0DsJWlIT9uK19m6r9R8u6ZUzjPkI/YgyKCL1m7UatT4n4okLHXpwUFOCgbKAw9GybFVChrhLA6gGRoYaX21ZwktV8s+sR63aXKGOIxGOCgcea6nUSQ1qRodegoVBdVDLkmjo41nxzXROWBLcVpXpojvEM9sKk4zrm7x3p70ahwyRH9dIg9f7rjY2ND2T1I2FirIfAQyh/GeU9KJVf/m3e+skT6eSpk0jUFfH4I7IeM4dajt7TbMoIaR2oZ6zJH/dilDzCltFn6aeOwxLHUddGWPEYfFuFt4N+SIVm6c+tUmqQDv/20PCXF7b1bF3rgM7JYH0eIM0JyLYTQJT0pSIaNQ9A2OamteqDnFS3cID7R1ti0DnxrJD15DxoVKhlJz3GiGOMTTxAutkgwyzbabyFOHyYUdaB2s806DEAhXd5u9u7aXtrO+3u7sgTv09MP+jmH+/tLf9XW1uXviCjBaFbhPPjXpQ/g/L7UR4gowT/SHZtbU1fHVtaWtaOqmfhHI5vL2IiyxDryfV0hywvKDcqulysNSypdcJPrReyJmp+LGHbkq59NVHrWlrbBa31K2MuTPiqRCbq29DsK8tZEZYQYVjUsUBjPou51fxQHgGIXdOevxpUI8ZMsq6T3PB8uA2RENKYq0DZB3VJh05oVjuqFHBA547F3vWOLNqcnYD9yqCyi2SXf7rJmvymDZ8B+S40vz4Y30jT11+wMNV9Sp+F7Y9f373+/rStTx2OBRrWDHTRaYPHa9yFjfLR1dX0LdjxvwoDfBQ8peBv4zVGJKQSCHW1SMHSgUq51hnMhPRrREsmaHjRgpAT06T0fjDl4hFjlmqJqp2I7xKPOtQDxaSixAaW8ZAR/Bpi2DdoD9t06JHHj4T0xXzQSMQ9CD9xYn3/X23vLv3Uzo3RR1PaelrKRtnBYcCgJmKW81Z5dT4beN/7xvUfe+w9Y+1/8k/+yQgTciCghx566PTu7nO3Ly+fPDsa7Z3AFWuRyTprjBW2tnAuMriLG3sJF0xTQQhL8Fu2j4QpJ4lx7CGelE6dYlyMwxKjjnM2XaDBqppQ30OjaUEvg9iyOgJrJI+L1sRSunwZrRzSWjXHhJmnTi01xjcFS/Bfux5H7qMEm2D3+qPecDRINwaj4eXhcPTi448f/D83cKfSe+9739tpHf7Ij/wIv2Iwhkk5kjHxfDdNDrhwkr0vff/3f396z3ucYI888iP7TDbWv/iLX9P/2q9l8t061slLL73Ue+iha73HHz+1T/kkPP/8tarPS5c2e+fPr4/5IS+TibKyHdjY2BnjbW6+4YBO4F7cTD/1VEoXLmxLZ2trV/X2tusat/noKr34Yko7O3U/t96aiQKlj52dvYa/+XH69JkDPi5VX/XnfLhx6VL1Rjd41mFdorQrsbR0deLimAcrK0uVn9XV5ak+V1dX9jmf5dziKJoo7dfWlvdffnl1zN/6+vr+5ubBdbC+/myld/r0yphNuUZC1rbWmrzAHXecqvj/7J9d67397dS/b8R1fuut42ufiBwhjYTdfx8SKaXvRx61JmPFKwd1YIBEc9cjnn/+7QMG+PzzD0H2YfHqRHmzjhsbG73bbjPvxRfrQcZEclJPnbqsK9DW1i3ira29sh/0uXNOmMDlyzwpz8PulGx4Ure3xxORID+T6erV6/3y5DJhmCirq+vwcRlX4tOyP3s2pVde2eutrOz219bWe3ie6J3UVx8mY29vdKBvAlfcir+1dbrqm1hbG0rWtF1aij/NyT/FOAV7e/YxDgfLuAcD7GMtqPvojjLO0n5rq+zjuo5ra7XuYGDdSX3SPuaCGA5XRru7w97W1ib4N4+Wl7f7PZyFK1euyAfP0/b25ujEidWxnejMmZNj7WnrYWtrQ7pcX821RZRyrkMxC1y7dq7qK9b1jRu3gvcJrPW71T59+mnYvZmb0Yib0R13fLjlC+Xa3NrmRbwysANBIqt7jz32WC92O/KefvpCn0nFnebixWtKjjvvZHA3YdLKq9AuBra8f+UKF3/gVdjchKvpyv6NGzcy/1I6ebLeTU6e9InFuVCiXLlyN785L96ZMzxezYvyDPrghWCvx/b6+rCHuPJAT6Xl5d2+T+aot7S02x8O93GKR9BbxwJY7e3uXuuvr69hJ1tCHP75w9Fopdfv97EotqDjpxPyQh4YjehzpWdZDfIzOYaa7/9FGuNXbexAvpz7ck0sLdW+ePvEmrf7e3uTE6vf390vfQSi/+iW/ob6VvsqWttmFuAcuK4fL/AYMea3lAUiEbezy/BDrLIrYHd3p/DJGJjMTARRKFuyGwx6+7u7/f2dnf4+zqX0hkPXg8EpzMPyiAk8GPCc414e4C39tWucu8H++fPesTcaN6OUrazckOz69cH+9evXoMuP6nb6V66cTSdOrKmPwMaG/dx8s5rCzs6mdLjGNzaWsVtfG507d1MPFwzprq7uDT/zGVJOUu66vFOMnTR2zEZiio5JPnASeQ/83ve+p3/+/BNKnKefvtK/7TbfCjIRuVPFLdrq6nZ/eXm9H7dpcRVfXz9R+eUVsLwqBpgww+FaxV9ZqRcir/hxlR4MlpFUuyPWbC8tbWNdDQY8acvL1ondiTr6K4b+Up8LaXl5GX3wEWJvwIVEHhflYLCkmjajEZ8JaVsvvH5/qL6Gw/4+rtj5AmLEAg37Jiinf/rDMBAp+8QqK/ThUyeBfNZYh6r5DMU4Q06ETqDXG43FE2g+o7O/4I34R3oA280+A8jdMft4Zo1YbFv75NhYR4J6vplgvf0yaQeD4dhCD1CH80t6b29P9dLSPi52/ZHnwP2xvby8P8Rz/sjJvYzl4YRGr0MmcFwQuCbEzmCCc72QHg6XsIbqHb68q2Dyr67uHIhz/I6A7c19bga84G9uWra7uzpaWbmGZB/gIrI+YpJyo9rePjW6ceNl+fQj132ieUvbsltWJ2PspMRz4y/+4i/2b7315T63ZO6K2CX7ly6d6q+sbPb391cGN25sYxda1cJAcoJeEb26OuzdwN0Xk6u8hVtaYlKNJw8muZLzSs5dJ3YHnty4uq/iLDBBsFlqADjB6guTqC/I93H+YjEMh/p9C/5M1AD9IF5YovZCGuF2iIuFvP1+JAwXnk+8E4dt8sOGNfshcAKlVy5C/tGEhIBtLNvXL1aNBlhQHIsWmJQA9k0W6drG3/fHBRE+93ghkX4kRrzZhMWrmmA8mQR/iKQZf07JJhX4c7Dsp074WqG29d0W4h9F8pOOmEmX4xxwhBhi+YYM5wQqWoAxTs4Z5mFs0UfieUxL6AcnHe2IhXIkDkoPC540+9wf4gIDPwMEuj9EcsAr20to72Acq/C3y/MsH8vLA/XJv+kteU5e3wEFn+A6Y4IvLy9xJx6Tra4uZV9Oxr29nREfcbhr7+1t69Z6d5e76KkhE/OVV5aR6Kv7fEx7xzs2h3y/JRKy8VxZLbLqhBLvec97dAK4O/IWdWnp5QG35JWV69h5+kuRiD1e//e3ueixgJexaJ0cnHwmUiTW8rJv7XZ39+SXSUg56eHQt1i+KjIh92HnuGLXiqQwbR53LCcTE2wVfe/CNi0x+ZiIW1vDwfIyphE7AJIW8Y6qv2yBsz4XLrGETSx2C/aNRSQgltxfvZNEUjJZWEdM/b53Pi4zriPyCPrCkDTZGBP6pIyJ4BNAP7Rz0jIsjTPLxBsDY6A/1mzTgF+hND1uFzpExGAMubgqe9aMAfpYTJUtvxGmOKkT4w5wqL5g0Dd13DfHz52KNuRTp7w4BB9zDlnsbu4nxjUaMcEM83FSYFfSTFgmv+s+YlVCDre3cYXtL+1hrrnxod8R+Ew6+8OdFJLYF2D66ff3kLT1To6+ccHZFc2F4zW6XMVDcFdmojKRaUd6MNhBh0uIYxcXktUhExTjGzIxe72d4TPPXBvde++FPb6Xkp8z5bNll9REj002d8fHHku98+ffrmTkGy98J7LfXx2cOtVfunp1E/USdsfB4PRpJuHOgM9h3rF2kZzLSireVnBAkXDc3cg3jVHkk+yk8l/m9np7GBik+SpMPfJNc9KGWAI9XIudHDgJ6I/JZj5ZTFACJwvtWHggkIT1InIigRX+VROhZ5p6MAC4WOoEoh99YKw2ZU4MJhuc2Tv6Z7918rEmqCNRTl7LaFQvfPLyQpU3+uRatKzWo5NMHgD1KGcNe9kwaShi3Wbr5OIvFmhsWFB0w1gj4bmA7YfJJSOACZJJxim67IP2keRMPtaU1fG5L+qwX9pgtJD3QXPXHzBBso1jdDvteW30kQi7TEB44P+UuY/2YLiysr+3s4NUG3AH9W0wkoqJJDqSleAuz2Qln65twwVFnndI6jOG5WXkNhKYPCYpNo8RHsmApdG1a7vYJZGeu2mXSXnt2miPby5i8xr2encNH3nkpdFjj/0Sdsl6/mKX5EmqTi7BhORHGaQffXR98OSTS4P19Q08S14bXLvG58S0xJ1xb28Tu9E67nV2sWJ1awguk3IVAQ+5A2EMTijcZiHB/IYPd70yOQnqse1J8G6TTxKeITlRaWk02pMM4Sr54Il/jYQE7A2cWEwe3Roq+TBnOen58/lOMu9Q3q0o0/UVfXCC0TdtIFfI6p9+2OC6JJ9yhgYO+FrkGA+T0PHSDgtEdCxG+ogFTIf0F4Ce/FPO+LKPCvSVSdjbFvGyf7qKRQt+aRdJNu7rIMaT0YufIdR2TBImT24qTo6Duo65khW+nEyQi0edQg9j4kjIiwR1ojPhTFsfo2Us8oXzL17EwgsBzjKvajiD9W4OHejj8j5Iu5hayHBW99MuZHtswxIJgW6RdCxOOI7IiNteJiDbfu8gYmeSc1yMw8/DsaOiRzzf4nawh1BALy1t7sH/Lp8xt7b2kYyjPb45hEe4vTvuODf66Ec35etrv/aXct/1LqkFMR3P55rPa37TBkEwctB8N3LAZZ2DXkWbt52+HSU4S0ja3OJX5XzCPTC/8SERsLrqwXOHZKLQlrsf6X5/hc98yzhxeErcx43pYAmTvQQ/uBjs4fLDpOXuylsT7mDc2Xwm6dNvNI14FWQTfOqIBB1vNmk6RPMksxDIqTw+0hG/mmjjzLoP8aM/yhEDpoYXA40HHPbtgpMHHr8hwhNLi3xuxuCLFAvl1CdPEqwwjiHa4yCvToISTHLa0d56dTwYMS5KrM0jPPe++LitBFGfHutI57y24WYCCi6dvLaNEkmP7jH//ClMfnWSJ2KEczQ+HvvXeVDN8+Xz69iI2g/HNERfXBf9FeTqCvrHuhitwg3v19Te3d1fQRQDPNLBDg+Kis+7Iv15rhlrX8+rIeO6jXioQ7nfXMpvHxfg+yeDwQruLP2MedNNXNvLSE6/CRqfWLSBMzEm/NqvTb2nnrpXvNtuW+5fvnyjz2fAra2d/srKKgeM27Nt1Eu9tbUl7Dq4pxjtMgHA4y6GacEdJGPHicJVKOEenongG3sMBjWkGD8Wh94EoA2xh8cK+OOJwCRQj9sLd1lMSc+7H3dX8jEtLOiDO2Cf336CDb/5RD+c3H1cKXUbxIugrqbwxncNINPOxasl5aiXEBEc4koKTS0j+KIc+vt76Bsyvomgrzhi60/Qpx4zpPTD0uPVh9ds9grbfVytsR3s8ypte8RNv7Tbzf0x9cWDHWOkLn2Rpl/elsHvAPzQZWH/++D10Afu91HgT3HUOuOFccCOOjvsCyNDjCq8GeOZIV9xQKbxgcf5qQpt2C/8Ydw9xgb9Pu3Fx+zB/xB88ni29mHHMXMH4Vzhdgd29OPVwJj07Aj+QHHg/EPO3Ya8/i68wJbPgDxH+s/bQdMXfXN+9zk/3NLRr+YALMXPAteU8bmP1wRkPXZkbyZ4LkHC8fkTcfBNKxK4lYVTni24wQWfcWt9IQZwaMcrO59BqaOdFzQv3Lg6ac3xY5k+bl17o6tX+XHXyv7ZsyvDS5ee319fX8aaf+P+hQuPgU/8UvqlXzLFSJV8AT9DvgfPkE/0+WH/iRMX+vyY4+67T/VffnkZqXMNSbw04Gd7TCV+xIBQB9ev3+idPOmPJDAcJE+8WeM3akgTTDB+TlXvlLy99a0td1LKMem4FfY7pAgPfegWELshzjRO1crKoIcJY/LrqoXJ0C5EAicbNC8aIzxb0qd+Sa1qx5s0mMQcq67g8NPnLa1uW3kVxmKAL5wDyGKnRP+w1XMix5z53Lnq8cFfHouM81XVDrAbcFVVuwTf3IAFx0tetqMPL5q63/FzVAKxYOEkXvi0w7DPLKrAMeGIXgz65dgYR+a4ApAkGHd5C2oe/Uc89IWYxsA47M8Cx+VxctGTZ9+8M1ILIr7Lax450W/0xyta2FIHF2wkqP5DIOlRRl3GTzmzhlPOc4Tkw23kkG++wH4PK5XvEPdHO3ighCXTa7Sywt+j2tY7tFiRGN0Az51YBNoVfVfE5EMkGjnWENYGsj2/scNC/tYWUhs0nmH5DivC2MFz497w/HleAE4MsWPu8d1Wfi7/5jev7sa32vymjlE+Q5Z1oMevyflrQS/3mZTXr29jRzyNhXhlcPnyCp4r92DjxNzeXsGt4m4f98q9a9dWe6dObe/v7PAtzr1+fCbk50a/29rv88Ph/mBzkx9T8N1YJtwykmwPtxIDLJT+YHeXb9Qsp5UV2u3gzOLRtTfQGz55VwXPHz+Qpl8i3hTKTZwY6+EEK4l5cvjuq6VLeEjngrE+7eLiwaTgiXXi2A8GlO2GPOFVHzyBWA8Y6x7G4w+ScUVH3CPc6mAYAEjZeoGyTTvXAbaxphRPm6wNfIatZXViNVH6MiIZ28A5oNz5w/HFeHHbnMfHo6C2E8FwcviCQto82/FCxmc70rTBPFUJyXNDlHz7NZ9t7ls8/7irgdwf21DHfdqP7Yf6KCsuAmzzfLPmZ6Lk8c4IOyOSi4VJyV13HfVWHp1HyZ10ZcUfdRA7O9v7a2vrqp2gy7hQbCG21SFuv3ER2NbHHvw64erqTXuf/ezG6Ny5V0b8yh4/i7zjjm+H3++Hpzk+h4zv4ZU7JdvD4YpW2CuvXBmcPj3s7eycwthugObX4vyZJL8AcP0675vbP/THpKje3t7jO6TY9VaUmNvbu0jIE9gZtyBfQYLgXlTPJ/RFO8fLy6IThBM9wi11/Wy6pyvcALsu1pFOJvUti49MiPBBW3926c8xwyaSEwueuxomu36GIOovnxv1RYB8LyBMq7OxBXVMtc8muMCiG+rVO/F43yWozwXbBBemF+Pk/gLRJxct6/BX+g0ZLrSqueNEfD4v3OX8EUOM0X79sQbHz3g49zHnfAeT74DynDBBrMN33u2LOqb9RgDt+NEFaaL8CGN7mxfq/IYBwI8/eM6pHx+5cBfkbTG/4cTPHZl016/zyydMst3R2bNLo42NHe7KSjw5Avh5I+vlZX9LiAnI5ON7LPyCAL/md8stZ4eXL78K+R1pff0JzdxLL10Y8ds6sTO2fK917OSMnSh/OcB/sRFfnWNixpcE+OXsm27aBe9U/8KFl9Mzz7ypd/r0DhL0ZdzuykV68UXuooYDPoXdbcidEAk+xM7D3fUmJOWA30tF8m30VlfXeuW3dQgmJSdzZeUc+PUPQEeyGmt82McJpC53Yn9/i3Yiiq+JLS3xdjrk/AocTxS/djZC/6s4mdQZjyESiBeK0YgXDPLqr6nxa2k7eFSIxTf27bgJYH+13xrx+WsTXnwHHUesk75W57kzzRgDXJCZrNBMkGnwgnbfZWIQu7j1yCSwAnm0+QWPWubn/XFEXGV8EVMJftQQ55FgUp04scPbVCUQ1wK/fXPypP0wVrbD72CwjQtef59vwqR0Ahf9FTz3bcHuhd5tt60MX375LORL8PcS+jmLdbGJ5Lywf/r0HjaPE7j9fQHzWn+pnt+tffHFFzHH54f8EkB8be5DH9rsvfnNEz97DKhdnvixRcBH1V7vfb33vY9bqxPziSee6PNb7gS/Snf69Nv2b799o3f16maPH3rGl24DvM1lzVtd1l/4wrMawLlze0jec71XXrkFk/Bsn4l6jj/FA8AGz4i+2vD7qeZy942vL53BYvd3EQl+LsovhKd0TW3eMogAtrb8zSF+39F8f+eRb1CZzwf7+ovk5df44it7bUDSVrJtXIrdrr8YvrdX3xVgYaovopkAJ05kIiO++RHgN54yqXhi8QfCX50UdYKUIJ8Ljz5YZ7bQNk4u2kwK9Z2Nv0tqnMCFYGtML+YzN8fGU84ZwXnL5Bhi9yGWlrwD8fzxW2D8wL0+vzzf3J2GuMsZ7G9u3sD4TmB8XBv60rOwtHR9rJ+Vlev71697fCdPnobtxph8d9d/cMDvua6sLO/744qrOMeX9y9f5i3oMm5Xx/+aJb54/sADKfE7rHff7a/K+Q8unIgp/QiSMe1///e/j5tdp4QMjPFwxUdisjb7+77vfZWcXzx/5JFH5Ii0mFPAnZb1tWvXtMu++c28Jf49+5cuXapsz58/v//0009Xi7gEbTJZIf4UhzUnJMCLRCYnIr4cf/yofm7oALAwqzjPnRv/a4XyL1eOCn7xv/4LGf7ErsFFlskK438W1Q7qNOXlX9bMQnNRB+KjgcAkvSZOnlzdP3Nm/E+nbrrp9P6rr27IX/1l7/G/wJmMT+j4xBP0+eF06tTXVHZtf25FRC6U+L7vc+LxDt+b3NjwiDGbA9LXGV7v8f02/v+P1uQ7HqT0/wEgLLhCswltAAAAAABJRU5ErkJgg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sz="6000" dirty="0"/>
              <a:t>1.  College</a:t>
            </a:r>
          </a:p>
          <a:p>
            <a:r>
              <a:rPr lang="en-US" sz="6000" dirty="0"/>
              <a:t>2.  Career</a:t>
            </a:r>
          </a:p>
          <a:p>
            <a:r>
              <a:rPr lang="en-US" sz="6000" dirty="0"/>
              <a:t>3.  Life</a:t>
            </a:r>
          </a:p>
        </p:txBody>
      </p:sp>
      <p:pic>
        <p:nvPicPr>
          <p:cNvPr id="4098" name="Picture 2" descr="C:\Users\Amy\AppData\Local\Microsoft\Windows\Temporary Internet Files\Content.IE5\JRD6664P\Brain_training-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6262" y="2041398"/>
            <a:ext cx="3931920" cy="393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0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a:t>
            </a:r>
            <a:r>
              <a:rPr lang="en-US" baseline="30000" dirty="0"/>
              <a:t>st</a:t>
            </a:r>
            <a:r>
              <a:rPr lang="en-US" dirty="0"/>
              <a:t> Century Skills</a:t>
            </a:r>
          </a:p>
        </p:txBody>
      </p:sp>
      <p:sp>
        <p:nvSpPr>
          <p:cNvPr id="3" name="Content Placeholder 2"/>
          <p:cNvSpPr>
            <a:spLocks noGrp="1"/>
          </p:cNvSpPr>
          <p:nvPr>
            <p:ph idx="1"/>
          </p:nvPr>
        </p:nvSpPr>
        <p:spPr/>
        <p:txBody>
          <a:bodyPr/>
          <a:lstStyle/>
          <a:p>
            <a:endParaRPr lang="en-US" dirty="0"/>
          </a:p>
          <a:p>
            <a:r>
              <a:rPr lang="en-US" dirty="0"/>
              <a:t>1.    Critical Thinking and Problem Solving</a:t>
            </a:r>
          </a:p>
          <a:p>
            <a:r>
              <a:rPr lang="en-US" dirty="0"/>
              <a:t>2.    Collaboration and Leadership</a:t>
            </a:r>
          </a:p>
          <a:p>
            <a:r>
              <a:rPr lang="en-US" dirty="0"/>
              <a:t>3.    Agility and Adaptability</a:t>
            </a:r>
          </a:p>
          <a:p>
            <a:r>
              <a:rPr lang="en-US" dirty="0"/>
              <a:t>4.    Initiative and Entrepreneurialism	</a:t>
            </a:r>
          </a:p>
          <a:p>
            <a:r>
              <a:rPr lang="en-US" dirty="0"/>
              <a:t>4.  Effective Oral and Written Communication</a:t>
            </a:r>
          </a:p>
          <a:p>
            <a:r>
              <a:rPr lang="en-US" dirty="0"/>
              <a:t>5.  Accessing and Analyzing Information </a:t>
            </a:r>
          </a:p>
          <a:p>
            <a:r>
              <a:rPr lang="en-US" dirty="0"/>
              <a:t>6.  Curiosity and Imagination</a:t>
            </a:r>
          </a:p>
          <a:p>
            <a:r>
              <a:rPr lang="en-US" sz="1600" i="1" dirty="0"/>
              <a:t>Source:  Tony Wagner, The Global Achievement Gap</a:t>
            </a:r>
          </a:p>
          <a:p>
            <a:endParaRPr lang="en-US" dirty="0"/>
          </a:p>
        </p:txBody>
      </p:sp>
      <p:pic>
        <p:nvPicPr>
          <p:cNvPr id="2050" name="Picture 2" descr="C:\Users\Amy\AppData\Local\Microsoft\Windows\Temporary Internet Files\Content.IE5\7R7K2RQQ\world-globe03-512x51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0968" y="1633728"/>
            <a:ext cx="3901440" cy="390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Edward Bono’s 6 Thinking Hats</a:t>
            </a:r>
          </a:p>
        </p:txBody>
      </p:sp>
      <p:sp>
        <p:nvSpPr>
          <p:cNvPr id="2" name="Content Placeholder 1"/>
          <p:cNvSpPr>
            <a:spLocks noGrp="1"/>
          </p:cNvSpPr>
          <p:nvPr>
            <p:ph idx="1"/>
          </p:nvPr>
        </p:nvSpPr>
        <p:spPr/>
        <p:txBody>
          <a:bodyPr>
            <a:normAutofit/>
          </a:bodyPr>
          <a:lstStyle/>
          <a:p>
            <a:br>
              <a:rPr lang="en-US" dirty="0"/>
            </a:br>
            <a:r>
              <a:rPr lang="en-US" i="1" dirty="0"/>
              <a:t>"The main difficulty of thinking is confusion," </a:t>
            </a:r>
            <a:r>
              <a:rPr lang="en-US" dirty="0"/>
              <a:t>writes Edward de Bono.</a:t>
            </a:r>
          </a:p>
          <a:p>
            <a:pPr marL="0" indent="0">
              <a:buNone/>
            </a:pPr>
            <a:br>
              <a:rPr lang="en-US" dirty="0"/>
            </a:br>
            <a:br>
              <a:rPr lang="en-US" dirty="0"/>
            </a:br>
            <a:r>
              <a:rPr lang="en-US" dirty="0"/>
              <a:t>WHITE HAT: neutral and objective, concerned with facts and figures</a:t>
            </a:r>
          </a:p>
          <a:p>
            <a:pPr marL="0" indent="0">
              <a:buNone/>
            </a:pPr>
            <a:r>
              <a:rPr lang="en-US" dirty="0"/>
              <a:t>RED HAT: the emotional view</a:t>
            </a:r>
          </a:p>
          <a:p>
            <a:pPr marL="0" indent="0">
              <a:buNone/>
            </a:pPr>
            <a:r>
              <a:rPr lang="en-US" dirty="0"/>
              <a:t>BLACK HAT: careful and cautious, the "devil's advocate" hat</a:t>
            </a:r>
          </a:p>
          <a:p>
            <a:pPr marL="0" indent="0">
              <a:buNone/>
            </a:pPr>
            <a:r>
              <a:rPr lang="en-US" dirty="0"/>
              <a:t>YELLOW HAT: sunny and positive</a:t>
            </a:r>
          </a:p>
          <a:p>
            <a:pPr marL="0" indent="0">
              <a:buNone/>
            </a:pPr>
            <a:r>
              <a:rPr lang="en-US" dirty="0"/>
              <a:t>GREEN HAT: associated with growth, creativity, and new ideas</a:t>
            </a:r>
          </a:p>
          <a:p>
            <a:pPr marL="0" indent="0">
              <a:buNone/>
            </a:pPr>
            <a:r>
              <a:rPr lang="en-US" dirty="0"/>
              <a:t>BLUE HAT: organizing hat</a:t>
            </a:r>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10057"/>
          <a:stretch/>
        </p:blipFill>
        <p:spPr>
          <a:xfrm>
            <a:off x="515854" y="4407408"/>
            <a:ext cx="453018" cy="365760"/>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112" y="3099822"/>
            <a:ext cx="365760" cy="321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672" y="3598362"/>
            <a:ext cx="401068" cy="27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323" y="3964431"/>
            <a:ext cx="548464"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5854" y="4837176"/>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1672" y="5276406"/>
            <a:ext cx="548640"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45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6 thinking ha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78" y="751177"/>
            <a:ext cx="9052558"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82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7334" y="1327110"/>
            <a:ext cx="4184035" cy="3880772"/>
          </a:xfrm>
        </p:spPr>
        <p:txBody>
          <a:bodyPr>
            <a:normAutofit/>
          </a:bodyPr>
          <a:lstStyle/>
          <a:p>
            <a:pPr marL="0" indent="0">
              <a:buNone/>
            </a:pPr>
            <a:r>
              <a:rPr lang="en-US" b="1" dirty="0"/>
              <a:t>White Hat:  (Logic hat)</a:t>
            </a:r>
            <a:br>
              <a:rPr lang="en-US" b="1" dirty="0"/>
            </a:br>
            <a:endParaRPr lang="en-US" dirty="0"/>
          </a:p>
          <a:p>
            <a:r>
              <a:rPr lang="en-US" dirty="0"/>
              <a:t>Focus on the data available. </a:t>
            </a:r>
          </a:p>
          <a:p>
            <a:r>
              <a:rPr lang="en-US" dirty="0"/>
              <a:t>Look at the information you have, and see what you can learn from it. </a:t>
            </a:r>
          </a:p>
          <a:p>
            <a:br>
              <a:rPr lang="en-US" dirty="0"/>
            </a:br>
            <a:endParaRPr lang="en-US" dirty="0"/>
          </a:p>
          <a:p>
            <a:endParaRPr lang="en-US" dirty="0"/>
          </a:p>
          <a:p>
            <a:endParaRPr lang="en-US" dirty="0"/>
          </a:p>
        </p:txBody>
      </p:sp>
      <p:sp>
        <p:nvSpPr>
          <p:cNvPr id="5" name="Content Placeholder 4"/>
          <p:cNvSpPr>
            <a:spLocks noGrp="1"/>
          </p:cNvSpPr>
          <p:nvPr>
            <p:ph sz="half" idx="2"/>
          </p:nvPr>
        </p:nvSpPr>
        <p:spPr>
          <a:xfrm>
            <a:off x="7467408" y="2060487"/>
            <a:ext cx="4184034" cy="3880773"/>
          </a:xfrm>
        </p:spPr>
        <p:txBody>
          <a:bodyPr>
            <a:normAutofit/>
          </a:bodyPr>
          <a:lstStyle/>
          <a:p>
            <a:pPr marL="0" lvl="0" indent="0">
              <a:buNone/>
            </a:pPr>
            <a:r>
              <a:rPr lang="en-US" b="1" dirty="0"/>
              <a:t>Yellow Hat: (Positive hat)</a:t>
            </a:r>
            <a:br>
              <a:rPr lang="en-US" dirty="0"/>
            </a:br>
            <a:endParaRPr lang="en-US" dirty="0"/>
          </a:p>
          <a:p>
            <a:r>
              <a:rPr lang="en-US" dirty="0"/>
              <a:t>Think positively. </a:t>
            </a:r>
          </a:p>
          <a:p>
            <a:r>
              <a:rPr lang="en-US" dirty="0"/>
              <a:t>Choose an optimistic viewpoint that helps you to see all the benefits of the decision.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394" y="4000874"/>
            <a:ext cx="2078182" cy="18288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10057"/>
          <a:stretch/>
        </p:blipFill>
        <p:spPr>
          <a:xfrm>
            <a:off x="8096425" y="0"/>
            <a:ext cx="2139147" cy="1727119"/>
          </a:xfrm>
          <a:prstGeom prst="rect">
            <a:avLst/>
          </a:prstGeom>
        </p:spPr>
      </p:pic>
    </p:spTree>
    <p:extLst>
      <p:ext uri="{BB962C8B-B14F-4D97-AF65-F5344CB8AC3E}">
        <p14:creationId xmlns:p14="http://schemas.microsoft.com/office/powerpoint/2010/main" val="4069158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heel(1)">
                                      <p:cBhvr>
                                        <p:cTn id="21" dur="2000"/>
                                        <p:tgtEl>
                                          <p:spTgt spid="5">
                                            <p:txEl>
                                              <p:pRg st="0" end="0"/>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wheel(1)">
                                      <p:cBhvr>
                                        <p:cTn id="24" dur="2000"/>
                                        <p:tgtEl>
                                          <p:spTgt spid="5">
                                            <p:txEl>
                                              <p:pRg st="1" end="1"/>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heel(1)">
                                      <p:cBhvr>
                                        <p:cTn id="2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7821" y="382147"/>
            <a:ext cx="4184035" cy="3880772"/>
          </a:xfrm>
        </p:spPr>
        <p:txBody>
          <a:bodyPr>
            <a:normAutofit/>
          </a:bodyPr>
          <a:lstStyle/>
          <a:p>
            <a:pPr marL="0" lvl="0" indent="0">
              <a:buNone/>
            </a:pPr>
            <a:r>
              <a:rPr lang="en-US" b="1" dirty="0"/>
              <a:t>Red Hat: (Emotion Hat)</a:t>
            </a:r>
            <a:br>
              <a:rPr lang="en-US" b="1" dirty="0"/>
            </a:br>
            <a:endParaRPr lang="en-US" dirty="0"/>
          </a:p>
          <a:p>
            <a:r>
              <a:rPr lang="en-US" dirty="0"/>
              <a:t>Look at the situation using your intuition and emotion. </a:t>
            </a:r>
          </a:p>
          <a:p>
            <a:pPr lvl="0"/>
            <a:r>
              <a:rPr lang="en-US" dirty="0"/>
              <a:t>Try to understand the responses of people who do not fully know your reasoning.</a:t>
            </a:r>
          </a:p>
          <a:p>
            <a:endParaRPr lang="en-US" dirty="0"/>
          </a:p>
        </p:txBody>
      </p:sp>
      <p:sp>
        <p:nvSpPr>
          <p:cNvPr id="5" name="Content Placeholder 4"/>
          <p:cNvSpPr>
            <a:spLocks noGrp="1"/>
          </p:cNvSpPr>
          <p:nvPr>
            <p:ph sz="half" idx="2"/>
          </p:nvPr>
        </p:nvSpPr>
        <p:spPr>
          <a:xfrm>
            <a:off x="6939154" y="2229234"/>
            <a:ext cx="4719446" cy="3880773"/>
          </a:xfrm>
        </p:spPr>
        <p:txBody>
          <a:bodyPr>
            <a:normAutofit/>
          </a:bodyPr>
          <a:lstStyle/>
          <a:p>
            <a:pPr marL="0" indent="0">
              <a:buNone/>
            </a:pPr>
            <a:r>
              <a:rPr lang="en-US" b="1" dirty="0"/>
              <a:t>Black Hat: (Pessimist Hat)</a:t>
            </a:r>
            <a:br>
              <a:rPr lang="en-US" dirty="0"/>
            </a:br>
            <a:endParaRPr lang="en-US" dirty="0"/>
          </a:p>
          <a:p>
            <a:r>
              <a:rPr lang="en-US" dirty="0"/>
              <a:t>Look at all the bad points of the decision. Try to see why it might not work. </a:t>
            </a:r>
            <a:br>
              <a:rPr lang="en-US" dirty="0"/>
            </a:br>
            <a:endParaRPr lang="en-US" dirty="0"/>
          </a:p>
          <a:p>
            <a:r>
              <a:rPr lang="en-US" dirty="0"/>
              <a:t>Remember that Black Hat thinking helps to make your plans 'tougher' and more resilient. </a:t>
            </a:r>
          </a:p>
          <a:p>
            <a:r>
              <a:rPr lang="en-US" dirty="0"/>
              <a:t>Identify risks!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8473" y="2912828"/>
            <a:ext cx="2141032" cy="1463040"/>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51190" t="-137513" r="73082" b="147444"/>
          <a:stretch/>
        </p:blipFill>
        <p:spPr>
          <a:xfrm>
            <a:off x="3909392" y="1815548"/>
            <a:ext cx="2378930" cy="18288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6706" y="0"/>
            <a:ext cx="2468880" cy="1645920"/>
          </a:xfrm>
          <a:prstGeom prst="rect">
            <a:avLst/>
          </a:prstGeom>
        </p:spPr>
      </p:pic>
    </p:spTree>
    <p:extLst>
      <p:ext uri="{BB962C8B-B14F-4D97-AF65-F5344CB8AC3E}">
        <p14:creationId xmlns:p14="http://schemas.microsoft.com/office/powerpoint/2010/main" val="295298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circle(in)">
                                      <p:cBhvr>
                                        <p:cTn id="18" dur="2000"/>
                                        <p:tgtEl>
                                          <p:spTgt spid="5">
                                            <p:txEl>
                                              <p:pRg st="0" end="0"/>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circle(in)">
                                      <p:cBhvr>
                                        <p:cTn id="21" dur="2000"/>
                                        <p:tgtEl>
                                          <p:spTgt spid="5">
                                            <p:txEl>
                                              <p:pRg st="1" end="1"/>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circle(in)">
                                      <p:cBhvr>
                                        <p:cTn id="24" dur="2000"/>
                                        <p:tgtEl>
                                          <p:spTgt spid="5">
                                            <p:txEl>
                                              <p:pRg st="2" end="2"/>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circle(in)">
                                      <p:cBhvr>
                                        <p:cTn id="27"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84197" y="1332514"/>
            <a:ext cx="4185623" cy="3304117"/>
          </a:xfrm>
        </p:spPr>
        <p:txBody>
          <a:bodyPr>
            <a:normAutofit/>
          </a:bodyPr>
          <a:lstStyle/>
          <a:p>
            <a:pPr marL="0" lvl="0" indent="0">
              <a:buNone/>
            </a:pPr>
            <a:r>
              <a:rPr lang="en-US" sz="2400" b="1" dirty="0"/>
              <a:t>Green Hat:  (Creative Hat)</a:t>
            </a:r>
          </a:p>
          <a:p>
            <a:r>
              <a:rPr lang="en-US" dirty="0"/>
              <a:t>Develop creative solutions to a problem. </a:t>
            </a:r>
          </a:p>
          <a:p>
            <a:r>
              <a:rPr lang="en-US" dirty="0"/>
              <a:t>Express new concepts and new perceptions.</a:t>
            </a:r>
          </a:p>
          <a:p>
            <a:pPr lvl="0"/>
            <a:r>
              <a:rPr lang="en-US" dirty="0"/>
              <a:t>Anticipate what the pros and cons are and come up with creative solutions.</a:t>
            </a:r>
            <a:br>
              <a:rPr lang="en-US" dirty="0"/>
            </a:br>
            <a:endParaRPr lang="en-US" dirty="0"/>
          </a:p>
        </p:txBody>
      </p:sp>
      <p:sp>
        <p:nvSpPr>
          <p:cNvPr id="7" name="Content Placeholder 6"/>
          <p:cNvSpPr>
            <a:spLocks noGrp="1"/>
          </p:cNvSpPr>
          <p:nvPr>
            <p:ph sz="quarter" idx="4"/>
          </p:nvPr>
        </p:nvSpPr>
        <p:spPr>
          <a:xfrm>
            <a:off x="7527663" y="2076775"/>
            <a:ext cx="4185617" cy="3304117"/>
          </a:xfrm>
        </p:spPr>
        <p:txBody>
          <a:bodyPr/>
          <a:lstStyle/>
          <a:p>
            <a:pPr marL="0" indent="0">
              <a:buNone/>
            </a:pPr>
            <a:r>
              <a:rPr lang="en-US" sz="2400" b="1" dirty="0"/>
              <a:t>Blue Hat: (Process Hat)</a:t>
            </a:r>
          </a:p>
          <a:p>
            <a:pPr lvl="0"/>
            <a:r>
              <a:rPr lang="en-US" dirty="0"/>
              <a:t>Monitor the other 5 groups by walking around and checking on progress.  </a:t>
            </a:r>
          </a:p>
          <a:p>
            <a:pPr lvl="0"/>
            <a:r>
              <a:rPr lang="en-US" dirty="0"/>
              <a:t>Ask probing or clarification questions if needed.</a:t>
            </a:r>
          </a:p>
          <a:p>
            <a:pPr lvl="0"/>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5759" y="-53777"/>
            <a:ext cx="1737360" cy="1737360"/>
          </a:xfrm>
          <a:prstGeom prst="rect">
            <a:avLst/>
          </a:prstGeom>
        </p:spPr>
      </p:pic>
      <p:pic>
        <p:nvPicPr>
          <p:cNvPr id="9" name="Picture 8"/>
          <p:cNvPicPr>
            <a:picLocks noChangeAspect="1"/>
          </p:cNvPicPr>
          <p:nvPr/>
        </p:nvPicPr>
        <p:blipFill>
          <a:blip r:embed="rId4"/>
          <a:stretch>
            <a:fillRect/>
          </a:stretch>
        </p:blipFill>
        <p:spPr>
          <a:xfrm>
            <a:off x="1088636" y="3945284"/>
            <a:ext cx="1828800" cy="1828800"/>
          </a:xfrm>
          <a:prstGeom prst="rect">
            <a:avLst/>
          </a:prstGeom>
        </p:spPr>
      </p:pic>
    </p:spTree>
    <p:extLst>
      <p:ext uri="{BB962C8B-B14F-4D97-AF65-F5344CB8AC3E}">
        <p14:creationId xmlns:p14="http://schemas.microsoft.com/office/powerpoint/2010/main" val="3047261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 calcmode="lin" valueType="num">
                                      <p:cBhvr additive="base">
                                        <p:cTn id="2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 calcmode="lin" valueType="num">
                                      <p:cBhvr additive="base">
                                        <p:cTn id="3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 y="213451"/>
            <a:ext cx="11045952" cy="1450757"/>
          </a:xfrm>
        </p:spPr>
        <p:txBody>
          <a:bodyPr/>
          <a:lstStyle/>
          <a:p>
            <a:r>
              <a:rPr lang="en-US" dirty="0"/>
              <a:t>Solve the problems your group gets using the 6 Hat Thinking.</a:t>
            </a:r>
          </a:p>
        </p:txBody>
      </p:sp>
      <p:sp>
        <p:nvSpPr>
          <p:cNvPr id="3" name="Content Placeholder 2"/>
          <p:cNvSpPr>
            <a:spLocks noGrp="1"/>
          </p:cNvSpPr>
          <p:nvPr>
            <p:ph idx="1"/>
          </p:nvPr>
        </p:nvSpPr>
        <p:spPr>
          <a:xfrm>
            <a:off x="242371" y="1845734"/>
            <a:ext cx="11666863" cy="4023360"/>
          </a:xfrm>
        </p:spPr>
        <p:txBody>
          <a:bodyPr>
            <a:normAutofit fontScale="77500" lnSpcReduction="20000"/>
          </a:bodyPr>
          <a:lstStyle/>
          <a:p>
            <a:br>
              <a:rPr lang="en-US" dirty="0"/>
            </a:br>
            <a:r>
              <a:rPr lang="en-US" sz="2400" dirty="0"/>
              <a:t>1.  Your friend has high blood pressure. He eats a lot of fast food.   He works long hours and spends his free time watching TV.    He asked you for advice to get healthier.  </a:t>
            </a:r>
          </a:p>
          <a:p>
            <a:r>
              <a:rPr lang="en-US" sz="2400" b="1" dirty="0"/>
              <a:t>What are you going to tell him?</a:t>
            </a:r>
          </a:p>
          <a:p>
            <a:endParaRPr lang="en-US" sz="2400" dirty="0"/>
          </a:p>
          <a:p>
            <a:r>
              <a:rPr lang="en-US" sz="2400" dirty="0"/>
              <a:t>2.  Your cousin wants to buy a brand new car, but you think he should buy a used one.  </a:t>
            </a:r>
          </a:p>
          <a:p>
            <a:r>
              <a:rPr lang="en-US" sz="2400" b="1" dirty="0"/>
              <a:t>What can you say to him to help him think about his options?</a:t>
            </a:r>
            <a:br>
              <a:rPr lang="en-US" sz="2400" b="1" dirty="0"/>
            </a:br>
            <a:br>
              <a:rPr lang="en-US" sz="2400" dirty="0"/>
            </a:br>
            <a:endParaRPr lang="en-US" sz="2400" dirty="0"/>
          </a:p>
          <a:p>
            <a:r>
              <a:rPr lang="en-US" sz="2400" dirty="0"/>
              <a:t>3.  You own a successful food truck that is parked at CNM.  You heard a new truck is going to be parked next to yours in a week.  </a:t>
            </a:r>
          </a:p>
          <a:p>
            <a:r>
              <a:rPr lang="en-US" sz="2400" b="1" dirty="0"/>
              <a:t>How can you keep your existing customers?</a:t>
            </a:r>
          </a:p>
          <a:p>
            <a:pPr marL="0" indent="0">
              <a:buNone/>
            </a:pPr>
            <a:r>
              <a:rPr lang="en-US" sz="2400" dirty="0"/>
              <a:t> </a:t>
            </a:r>
          </a:p>
        </p:txBody>
      </p:sp>
    </p:spTree>
    <p:extLst>
      <p:ext uri="{BB962C8B-B14F-4D97-AF65-F5344CB8AC3E}">
        <p14:creationId xmlns:p14="http://schemas.microsoft.com/office/powerpoint/2010/main" val="415851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Fun Fact:  Who uses it?</a:t>
            </a:r>
          </a:p>
        </p:txBody>
      </p:sp>
      <p:sp>
        <p:nvSpPr>
          <p:cNvPr id="9" name="AutoShape 12" descr="data:image/png;base64,%20iVBORw0KGgoAAAANSUhEUgAAAOQAAAGsCAYAAAG6LDuuAAAAAXNSR0IArs4c6QAAAARnQU1BAACxjwv8YQUAAAAJcEhZcwAADsMAAA7DAcdvqGQAAP+lSURBVHhe7P0JvGXHVR6K1xnv1LdHdUtqqTXLsiVjYsw8RGIwMeBgg6NAwvRnDEPCSyCQl+TlL5QE8jIRhkw4TIGESSIEPAAGYys2nrCwLduyZVmSNUs9d9/xzP/v+1atvWvvs/e553a3zMvv/757a9eqNdWqWlV777PPuec2wqXFz8Xa8bdiXUCh0+tfcvOkv90LjQbZE0gbYcIqqk1QkQYrNHDodNpGU4afaGWgoXStfvwTn2yBGFNk3oCj118Dn/KaqcaG9yaPiocNOO20u8YXxrIxOwByC9Y4bKFjaTd5uP5FN31fquCVNETDxL0xAI0iR9qSQ4Uva8DrEF72BZ89Yi0dxPjliYxdmHPA2aPBEMdJ6G9vh/NnzqKcC+vnzoXN82sIyCfRYLNBbfshyGq1mupPh/Xz5782jz7WGBopc9YIzQ5SAm+dxYWw98D+sHpgX+juWQpLe1fl0Ts0ClbQJWUtP5qWOqVLtQj1GTtmIPplGwaoZI4D64am0XVNHg8R1OLR7F1iKSgoAu45o908dh9nRS03pUI0EUtT7noOo6R29Lpj94J83b/96V+eXHH0qsZ4DHVO7whlgoyjPZ6MQEN9PAIdnaHudLGCAeXVp7SBsYDg1mN+afdd3/a14eCRg+ED73wfpWZM5WdPnA1PPnc6PPU8yrOxfv6M6gcefjp85IEPhk88eSJ89q1Xh8chP/P84+HI8ig8+vBD4ZGnT4VnoPv08bPSf1p2KM+B9/wp+M/Hy77CgcsOTZb3rISv/47/a7L/4OUIGqPiNuZoOQIGBQYGbKZok9JI2x044bDIsZFyQuQYR6pyaL/6sz8SDh25LPz5O9/LwaPTQwcnS6sr4W1v+ePJDddda9PLDuJUsj0G7QGwkMcI0ELHbXi2qSSvgZ2hqbWGmLe94uWY3kP59HaWur/JqNBDA78a0QgHpNRqdgp+sQ0anad6QxCpzgiz5XQKdToejREq4kHYb3/720kqUgs9q+YGZ2IacBLZ6pTnJPbYaDYad9xxh7Gihp38c5Tb88PSQqjT3lb/dXQ1HAzCaDgMo9EwDIcDtVXHMoYsbadlVKYH/YJcGY6dKuzV/Xsne/ftC7/8K78drr76Gi2eyZhXDeQOiVGNvPie1ULi8nYnWDitJq9cBksNf7m4rLOv+7ovD/sOHggfes/7bSG12p3f5skAvnP4NJanM2Pn/NFIF49K0CWyJqIwvdyUPI866vLGyAuIelP8BJJQT0TSqS7njqRDnx6v61ArcgHThf5859hIsbniyDPUjpZBsHggdXr4KYNrglCnXDSpTqoun+rIG6xJJlqUNy2IAh9ge2JDywYWpxct+82MVFc44I9DragzxHbKEFUyTS50/qQLyYZtVxphVmekKedv5HvHUpFIQuMRInHgjAJx4EDUyRwAhc6A3He1jlFFGdHkztRiSkaqKwaR66ekdRadyxGKHBX000ZqDaAzcnhiIWykOruwVitz7HXGU61KMDl+4yKS0PV0ZBMUzlh0rbMYoE6tT7BdMwGNslFE2jvIaMnMPCvOd8QbAiKONA4RSA0yM3aARsZ3mnz+sEYZ4nTotCmaslocWDGnlEOU953BHVAuUk6MlszbkYfKiqpIRBSnVyfCYo/uMKMj0o7StvOyn4wnJRwwvelC0r2MEVMgK+1I9hG8epgoMtOaMmup5votdKoLkw80KtNR5gzwjqdo/qgZ9TN+RGzLfcypOLgI33vFVUdf9zv3/E54+ctfhhzjxAgFqqhmcZ4KnfBgbcLrZrwT9G5Jbmxshc//ki/QEJ/85KfsIk57CTc3w0C3KLwtGdmtixeszBHuIkbonLejY7VRo53JUGhv7WHUGYc+fDGG4slBUXMV2+oiLFibsrzQVoKMZ7pRpkIN+yGDPCHxHzslD/etg8HjpN1ZLSiWw+qCQ6FD3a6wB08BD0YCvE9KEG0yZ1bIj5LIM7Kk48ZxxEShUy4I13EnGUrtzGn8EeUvI2IhL9MA2W7iXh4z6zmllLj36LGrXvdv/83PPL5v78q1IyYekL0IFOgzBQpWtraaiVglsE6pyDweueJo+Ia/eScWWS8cf/q5uHoFvIYZjfbs3Xcw7D94mcq+A1b27jsUVsFnvW//obB3P+j94Mfiel4O39wKb976ofCO1j8ND+z7t1rNCqEwvQIYcWRTUwykPKer9Ii73vLt4fHjm+HDjz4Tjpz9hsjlLNnqdat7r8T0sl/GYkzkGU45pf6Ck3y1QfEn0ybpNEGWJtF1adUIW1tb4fTzJ/LplToOuB7DgEUcmdhNQmyjsX52LayfWwsb59bBsDDypQjoxh1cClTHjqf3abEm3JGeNUTnWxubod1pq3QWuqG32S/tNDRKW0/PL9htOad0r1FFykAl0tYhp6CF5d/pdsLi8lJYWFpEvSCn1k/UR6XtkbkhDz5KnfataWbWhXVvMZqAjpvtRuguLOAlfwsvvFBabfChYcqyJFTzEGXmw6Te6d/kIU4CSlxACWQEXrvdttMacsv8DnFip1+B/GhGD0T2SAjt5YWlFZPlOHv02NX7fJSGOEq5MH5OmVT9YARaeOrHQm9ovt1PI5w7cyZsrK07Q+CzJ5VWq/su2G9ZacTi7bpiepgB1M2tZhO0SnOr3el8ih3cdZdmVZ3qcPvtt7ePHesujMdb3VZrodlu95rjcau1ttZfgHgJjlqdDi9N3fZksg7/i83RqIEdMGm02814PRxwKnH+xGv3cWPQ6zU2V1eXh40GNFX2jPr9J7bvuefBATttvPrVr17av//c5f3+cAURLo7HzYVmc3xoOJzsa7VaS5PJEJ23upC14JhPYtqYPj4lgD0HMEFHk1Gz2Ro0GuMBpruHjjdbrcbzcH8esu1Wa9wbDCbHb7vtPWf1oOCGG25oLi0NOlCGk/YYU7Y4HDYmWJl9ONwGGyVsYm9vwska2jgrNM+jXsOdwRodo5yD3dpw2F7DtJJeHw7HQ9hsLS521lqtyfby8uGNffu+USMF7mreeec9bTAxbV2MptXCqBv9PgJvtFurq3op2Nje7mJY62FhYYwJW5Tt9nZLy2dhoT8eDhfGS0vDxtYWsjAZjnq9rXEXGbniioOjhYXh6ODBPxjcfXe+2C8FfhjlRUYKfDz67UbmyDq8+WUvmWyubYDjW8K2gsdkj1QxIPsNXawqpVNH2xoaLoE8RA9q7j98IHzwT/9MDR1uuPVFk97WtlrmgrW7MSZ8CAxCfJwQOi1/ZuRd4VrMo5S9S5PtP3xQneos1NvuRU95lLTxzlm4wdV2PlZFppvVmTaOPj47nj1xRrU65KnJVFDQKU8e7MAckYfd1se+g+0635k4fTasnT2HSxoWKZCPgxSUFBw5XtgyDXUoA7QlVm+o1aA0mnSwBkCs6l2J/WHvgX1hz75Vs1GerVuZRDs5UmEABnUoSIk9qQWAdi2AJAvFXhcUAPLokLXJjbLuTDfvUO2opgoHI1SbqYED4kQQMmMDOuYCNeUk2Y6UT6l0rrru2ITPBf7bb70V+nwtAjFrdsTFgVoPO3gZIg+FYN3FVKsFT7iY2fZRDtkivxH+5mtuD8v794VPfeKTtkodTzx3CuW03o3QOxJ6V+JMuPW6y8L77v9g+OSTJ8E/Exaaw7A4WQ+PfOrp8MRjD4V9bZz5Nk+Ep47zXQd/FwI+0GYdxyXEEV6jefiOv/8zmpJ8FAld4EsiXrvdCV/8ilvCn/75Q+DSHR/jUE6AwO/r/9n3hqX9q+HxTzzC2fYOAxgPx+nkg2HUeplnU8vCDuz1KEnT6/A6FiFncIkrDGjrDCfkcP0NN2BK92JKH8mnlMqFdx5U9MDT+KQzfk2hLmq9CyGe2dB7XFL5Ko1XVUX0sY99LKNZUqRt0unrU4LuC7UTkWMdwof3zGl6yUteAlaxIyF2lsbAV8618N64anVyiP2IhKzwjgPfMfB3HMQvvasAHePl70IM4rsMqR6LnaOtc/WlRQP88Z/8mUZoCyMuDtC+H/nwiLeD+pGQNd9QzxcOkaWCNdpfecdnY5Xu03vaWQ7LqJxSoJzT+ZDbJB3mQ65z6vxyMPMFYf4LHZYN1cTB6yqQPWCeUiSqZZ+xQ+aj5LCiA42Mv5DJkeswkRFpB05JGlVih1xFEe6MJH/YjnWKjBeL9FId0O6TfB9PNqVsu0FKFwCe+PytkhMSm0xHHHSWKY7QljdRdqSmOjKZOyNI83m7B5GIcmRTZ8imtAxzkvOzjthp7CANzkKxH0ceSN6rOtRtnS6aRdBAP9Gx+y/yTIevITOIxxqFfdF9HKo6VELzIHKDCPmOji3qSOtpBZvWliKL1FGzo9jWmQmwKSVtfDNOjVJataoMpkMiq9xVYoM6DijmEEhHmIDK+pEnp9FwOrbLJQPbifOsQ2dlqiUjq7yOtLdzqwwupyRdHdahL5jowMFW1gl/jJHRWafkxesAeW5ThSyHvOQ4ykaZ44TWj8hcb8RX4ESmE2nA93mcUjJzwwzRyJ0WOpHM2rppYpujJEO6PESalZFWXXXtMazacfjQ/Q+E1dUVXXAZEoOyi7G1dSEWzabdy/hy97qll3DRO8A3Aj7rs18eFpaXwpOP+LsEAF+QnDlzCrcE9q4A369izSf9LPaugb874O8apMXeJTA6t1vodnWiifHkq5S354uLi7E1DU5LNpUo/p6HeJkcJf44k9OddJNQiIBOHDKJDvNiDqNUKMqlIDsWq+Kr4rgo8x7Asvk3pVkwebEjL8wlKivxp8ku4wUx6dAUC4jzXnSa86yRyqyQxyJzkTjEJLKJVXoN7gJH4X/c+3vh5InnJDTDHL5PZWcHjSbjJeD2MN4kXH7lVeG1X/c1ob2wEJ5+7HFbpYwFsWmFHTh4OOxH8Sf7e/X0H2WfFXs3gO8OsJ5+N+C9iz8eTux7V/jD/t8P+25ZD/1+X74LOYzxkpxCeaREcfqKuGHju8Jvfei/hkeeXQv/4i18VsQZyH3L4uprjk1G3MgSMBoLQtDVOo9Qt+1QkJZkhHfMIKTiZpJEMjz1qSezM26sooaiRw2pdc/uqIqCfbVxbl3vAGzzYVKEzZDltaGXaOaKJxTVOmZTajl0mCkMzA6g3Bqb65uh1WmFzoJ9/k7nT3YiqUEjREk7c1/q0JQtRjlRmxwrbkSNNvbq4sJiWFxaDkvLy2HQ68ctFq1MWZ2RsE9HmW9CHVLJx2gCi9g4PjYeG6GNV0ptjK7dthMF2+pRTulcygAIsNmf0sMCqEMkE0eLwsbhHZFjHkx/ElrtZjwFNnH9w52a5sp1YKOFZ21WbPNluB4eAjZC6J45eYqVtaDp3eY8o+iAe4svPvn+Mkcnvg7QQc3u/FJGPhfjyeePUyNDIz6JPwjZJkryBD99ol9XXM+f8HtpbV157MAXJ0/5oYbDt33b7QvD4VZ3795u6+zZVguXsPb58+PG0tJkaXt71G02R00sgnazOW6Ox0tZpGzjkov7igE/x8zh4hI6wGmyy+flWysrw1GjgSvraGHcbC71e7392xrZRz/6xYdarcFlWATouLHYbk+W+v3J5e12c3k4nCy0WqMun/Bbp6GFmUKnY04VAglIJJ/ut9HZaIh1tDUaNfq4Izjf6TSf46hDGPYHg9a5Awdue7Z1xx2hsbl5fWc4xLprNEeY98Z4LOe8I9rGHCDb7a3xmIaB7/WtoxM+4V8DD/XkPMYKeqyaBTNyvtFob/HpPkZ4rtnsbHU648319Yd7mtLv+Z5XtHu9Pa1Tp9abR45c1Vpb29Ri2tzcbnY6fCOlg/Y6Tu6cznVsCT7ht6f5587ZFKdP9vlGyWCwOO71NnntDcePj4cve9lgeOWV94+yfJRx00037Q3L7ROtRss+vGxrkdMIksU4VpPKedIhYp0dFSYBmk1uG+hQblvQNY3mkTC5SxOAkVkPm6/+0Pve9yYTFDFld+Ntt0y2N5kxgAFE72kQYmrvGTgoBYSDdSmmaSPnqlyAmmdI3nvEOYhs+uDj93Rw1ms0kyuTmjMu35wy7LvsYNjfWe7cd9992UtIlwk33nrzZHsrvrFAZzyXYECKEyzjxuBFp7y8Ux4o48HaODecWQ/NVpZKvTW6tHfF9DJba0VrIQsfQSjrCqas74gcXOH3Hz70PR9615/9FzazXq990Y33bm/2zCUc0QXHqk7IxIA1kzyoRDaKDTCH6Cg3EnfbB/aE7t4llOWwgFIeoNc8WptgFNFfxiNsgOSbjemwSAsX61az8XqSRD61miHCncEJBxv5HLDvRwWB38ypYB2P+gO9o2MThNMW7hbOHD8Vzh4/GetT4cyJk+Hk8ecDr1ZnT56WnVaNeQY8Fh8y2urS+QbqetHRY41Wjow6fOXlk+4i3xHOoUBpF7UUhvyw08iMZOrUWmiLj6roBEz4aYxDl39SRKgNnahmgzF9y1eR44PJeaRtkhwHjlwWPvDO90qcZVIvS+WALVOOvqyp5QpXCMbGZ7qiWavNrvLu3CWaIuAiAjpq0Cdq+kRtaq7kWUQ7+o1scVmi40indYwnwrjAFceuei8u5Z9LRQbe5wnIwWg9c35mTUZgR7ZgDZnNPtv57Nox6pmy7tBwbyIa13cN2P2kML+kzLcf5R1xaBWA5idZ7HXopJBJHYgrr7363kaz+TrSfPX8Yz/xcxO8BDNzHOhsTNegWWuQ4gGRHo350tveJbCDrRB2wndzcOepd3AUJE3w4+/aZYFEWHQ5d6oNWnZkRV9/62+8Sm9FEQfjX+GQ1t+lCIhWBtHo8WdPho1hJxsYYW83QoEvwqTHYOmedAjf8ZrPD+tbfTXe+afvCa/+yr8spz937zvDV3zeLWFrexje8YFPhpPPPR4+8+arwrU3vjj8jze9LfzD7//r4fTaVvjDP3p7aK8eDSeefTTsvewac4qOfGyxZZQzCyDP5IopItP0v3OyETXCV37D35/sPXgkXpaiiSp3EI9RRkf+uIlQBV/qkjQOadeU8O+m+JnCdtuWrExkwIHZUmQ7uoxC1ii5K3oS79d/8v8IS8gk2/zTJs9ktAph/6EDk+XV1einEd765j+YXH/DDWopW1mhfx5SXuQ77RFkMmvHKmlbXX5zy5HdHgJOs864Gc983fyim8PSvlVy4t9vlc6u7W73t2WjjjGDeMVCh2/9k7eGLbwcSzusgwJgycMQ5rG9JEDo1ruNwZHfDICpDEiWBIX20tJi+IPf/32duZ577lm54fRlg1KJ+iWkAyzruGzqPbUKeNaJjMpWhCo4JMFR2FJ3ZIMc9oc3skudVxKFL//yL1cwr/qqr9Jj3SuvvDJK5kDNyNOBE5q0CqRxzAVdm6KvxDTzrj9RO7Bfbwjz7Zlf/qV7w9XXXMuepM8O1anapI2Xtokij3TkUeY8NSIvNuv2pUMTo98YcpwoHwD9/pUv/Vx9fIIJ3X/ZgfDBd79f4iyTrXb77epRbK8rAOf6gdw6ztt1SDM3lcXYnGfJasJ4EB3rCPerIw7ZZAL5npxMTpmUdKwjaEgn5QCJKp5Dsjpx2a4Y884o2auFg8LHIZ2DbJC6i8l60n2MYcYgiHTGNCY7oL9puyoe4V2kvnZEod/EL9lo2ngM2SCbfJwjftTib2qcIg6C4lmDSuG+zC7qRlsnC+8HJ8j1rRKcBxQmmgVNfeI6IhvkCGM3Oxwoz3UysLOswzIo0wBML2+TdpXctuAn0glHci8p6NPhVK5jf+2m0JOB53tSI6eLTC0HO8vI2LF4pNNOpmE6VIptt4v8zFY6Vir9paxE7rr8u1CelGKrkN1kT5oSvZmY943FINJ+6kAtmsjObQFr57SK/8Q2wXc9pVcuqiIR4TaCguZ7gR59fl7JBslXGHTiA808AwVnEeIxOP6ItLYj5fHHeGyLFNxvnTyF65i/arUkPdV70parCzDUzGfRnToo8RwWZDqoIk8/pPmC1VRMzjr50Q1J6ceUMmoK9gnSfGCVgyRP7Cij/pTDLCCS6JBtdUxaIkPkRTLTUzvjkyeG6LRoP0leKglkLyKhs9s6e4HvSDKJNeyjZB3tCO88NqwGMj5r/ojM9fjjcD3RkZ/rxpLAWeVCmC8S/I1cvC41ivFjJVZl0vYiEY0qkAUFVGlpWBBQzweV84zvDf/xT4WZTE5U9CHnBK4jPSIVR54dTcAPZzoKy7VoaYguc+dEQmcdF3iRICiPXkwt0WchP/6kA9ZbBpGWvoOkTM0GhLMsfLtMVF9CtFypylSzzUN0bkdD2qFTWSDqMP6oGTVKfGORNpuskJ/8OI+kSoRkIjLK4s5HUz1IsWSBQ6KQwoPOgiOto6HIx4+arKv4auZyaxQKl5zk/hNpl+NoYFtvQAMx9NqbAcseDrDxS0gZWUBEQtfzvQYRCz9YoHBzFgrbxaIwUZcLjsUBsopHXkY4vvSz5plus92898qjV72ONwV89+hnfubnA9pRavDZSWdpFg+EVfzJxeLzx0ZhSMVCNMDr3AohgMjT4RHfeOdXh+7yktkiffzTc/IzDf7d+9FrMMi4N3/9v/9m+OM/ekv4ob/3d/VsJx0EkQ4upTmxPon5QHIdItV3JGQG+cONQ/yuMfjOB2Sw9h/8we+Hz/+CLwpf9CVfEBaWluIqnISnHnlcVLZc1YsK+fzMw2DyXd/57XosYY/zrdjfXoPGwNnmBLA4TVmrZbr8xh6+J8m3Asp6aTFesWR60Y98sd+0QMbyVV/11aHT5ZtVtsT5sDidtHyQAFc7ZVQYjcabep+iBE2NzUMBPst5rUo+jcjlqW59SXywdkZaIpufCtRryGRklddJwlTsvnEyHpzkLDm8c9F+yDrK62IxFdE0YMOso7y6lOX6BI140wVHK/i1aLVJ6u54HDTApXjClWIX5ypk3Civ0nMeKxX+ZI1YJM8HVF+kCpBIC+2ZzXjG5nZD8U+/EnmqYqq1YPHb722PPvaxB8Wrg3UBxAjKgaU8o2NJfjIm6dhOfaSFclblsrKyEp577jmdTmIeC5kEO8O9V1977HVcGmT+63/1705de+11h0zEOciNyqg6W6Yo7JUZflKkes1GK7zl+X8WFhcLuyv0B6PwlUd+DKvOPoH9jd/wutBesHev+/H7H0gXrMxtOu4cNpPVcFmdTp6JIj0LrsfyUx//uvDal/6D8Hdf+Suh078xfODZp8O3fdG/Dp9z42vDz3z8zkyPWcx+6jJ5FTLpdwqv/dqvXz948OAe6OdanN1CO6/Iilef2Eh1jVYTbb2FLi5PcoaZCZY/7jsOxBqRZXtQVAi/8Es/HzoL9pbr9nYvnHzOPsanQ0Q2yMyB2NWQnLOH6Kx2fYZOGUkceJslPnlNff0er7EGSKRMuqY3+WENgn3xjJ85NMIt89Yk8ANXp46flKi4yCPcRxHmyuYQywM/vm88C7bxTRoJHTbPb6hs8FO4G1uBf0O+hbK5thnW1zdgH/Wr4Hx1As+aTdIWCeW+MtKs6iPJEVODjOqq6cbcETy6k5itqGearIxLqThoclC8/+R3fnRxUuguLurPBHj7tYiytLgUBj1+Csz8TCPhxVWhMZp7M3NGrBVV1XUyhYVJJEZqRWeC6+RwLQdfEbRbNsCFhQUMcAE1BrrQ0UedWXcXu7p9k13qUBPGkvTNX72AiCJWHo5pREgx0sVB/qP182tSzMXwAGVv05/lttA16KRXwGWc2NYC7jv1fSYYLO9TcV/a4L0o9if3F/9KhHKDWdJVHrzBJ1o6eVemmLW5hTAJiHk4Hj8dmSG9OT3V296+ZjQcvZyfh6FLFRxYc/mxliPVDvKrs2o8sxvzB0uIH3YajkdhyL+u5l8tA7bYoQeZf3iJwevklQENOoyVIMJavq95Ejx37jy/uGCfBEDBTYJvRfmvBw9fFpYx4OyPhRiIxJ5BUnacbjllXGu5vOgn9ZtCLQQtmRpRLoZZcFDE6ZMn+crkoY31jReLkcA0VN/VuPPOBxsHDjzaPHOGn/r4aFhbu6axuvrE5Iorrmk8/HAIl1++Jf2NDX36GNeiyxrD4fH2cLgXdrjL6Nv3jQyHo0an02u22/bdIcTS0gp0h412uz05c2YoPdJWb0xoQ3pzszXpdNoTt+12O6r5ieStrZXxwsLpyeJiZ7KysjB5/vklyRgja4/3+PHD4yNHjkzuueceLRU5Zs1PoG9udhZarfHiZDLojkbcQiPs2WZrMOC9utGNxriLdd/FdtLXwsAUS36EwnrMcwh88kPi/Iw3L2oEv4smoC2+Om42cVrSGuOOgfPmEJdQ7NImvzqG65WfZh9BLwzQBk1+GEK+PZk0NxqNdm8C1mTSHi0sTEaIC/d2nRH2+Hg0mmzv3TvefuSRztYdd9wx5iAbd911V+P+++/Hmf3sSrcbVkejwQKMcRNowWNFdIbDJtqNPQhmGZ10MAGdyaTFj923sZJxm9GC3oQfxVfNAWMpcZVDro/LxAEPsTf56mZiYpiQC3rcaLSQ0fEEdzYYNG7MJvwAe4v3J2hzsIFfzINzSgd1f2s4bK1j8OuY2AEmpQ87+ENKWsub/f7W2pVX7t/gt8tkmeQH30+f7rQXFsYIvouMLDS3trjkxp3l5YXO2bMDDBjnxuYQwS5wSeLGhaXdwPSBN4JNW9lBVI1Wi1lixvi3BkTxgw+UDxgaAmPd7TYm/T5mqNXk4JC5ASaDf38wRKsJl3aWwvId9XpjDBqzMB6O221mLgxWVlr97e3JkF+fg2EO1taWBp/3eZf+63MuJcr/NKCMyn8iUIfaQd700hf/Cmb1W3h245qzs5yp84RGGqtQnMhFWtDm4ovyKIB+pClDXu32CyCfVbTxc3aUClEkFOkJVoG9UEYun/7wu++/OoqmkPoTbrj1xd8G21/mV7DZwAz5RSNWaFqM8bqZiUs2EoKXXAO77fw7jXJ9rka74ub2EdGH3jqIUrOMR5zL+BmkRqt58oF3v/+wFBK4P+HGW1/0n2D2vfxfBfJrPnTAZhOdXeOiJQP30MiK4wAywgZHjWjD//Rgl10fkMlT5JMa+fBhg4xNUCZN7DBP+48cCB96l31IycHzd4YDRw690f92y1ZY1GWlrBZsIyTMBlDW4INqDZYV2yB1rxoHmIRYaJPO+hPTpOSxmcZCWj/oq7fVC9fcfF3/+aeefWcU5/eu199607CH12Dm3P3iqOjhAKT2JllRhwfr0vQ1q+AZ7WAG0fm5zdA7vxX6a1uhh5dZfbzMIhScmQG5pedYUAw5hzYENUmnfXHpNlvtn4gMIRskZHwyLAMzJiwAGatlJdPBQWJnepVHLfDyv7BvOXRX+XchS6G9gpdaq8vRj+naELzwaFJCR8XmTl1Ga6+Nw0FvruPymSAbJKEB5f3IVObkE+wISuou4/HABgpnHNnm2dN92XijsuS4ovIySEjGOp9MtsWLIMfaoJIkEKZrUu+D8fa3++GWW76Qn+4V8kEiOOvHzNQdGGoxOGsKrHkuMX0raKqMBjg98GMqxravMzuDwlr0ObX59WYbeLXALaAPNKCYPx0BCzsbln6NZj92FDvChxuRPWdMl2vmHK5A6myqLiKfbfLlKrqLIvK80ybu/rKTDX75jQSD+C0E/IyOvmkA9AA0PxlJW9nLF+3kRjCJIXaViJ2TD5cc95fCW992zc03/LI+KFQDKppbuEAjzkHku5Q1j+gwLk2XRJFAkl//5Szz68gzZTV/QGvm0Y4+TeK0abKWNvpeOHRk70PvetcapZ7JeOHKkRkbkdXmxnqKyQKsA4PLrCbiapc+17lpm9DVyNVeji0DNWMLB7MjnG+61iJSfo58uSaqhLVwJJHYaJ61IWFR9CWoAw0EVDSXGxGEPNhTb/CyVQGu9mZUzF2TUn40CQbWxreWyY2eRnLiiXUVFDQdRBcMxvuIdmya1B2ZMO2UHFvFDe1Lh+nESaGcE8jBalDmz3RAizCec4uY5hVPPPZr7VgbEllMjy2tCLH4g9rEkFk2SRvQooEYxs0SI0+wV5sHWKNSZtU2C7OydsqRPu0l80hyuMX1V91w7aO6aqMn+4o3W04ZpOkdQoBfNxbEooFn3ZjOYQDkqQ2Ck8H/gMQ2EecuZloUikl1pAFQ9mVHc7i8d49o+ugmJx7qClddfw3UYI5BbuBa9j/f+n7LLp2qopQ0Gvjl0zfW3iYol158sMsjb7PMTyloHHmj7rlW4IoVFAi2ucx4lpaOIrVwKc8CB+jhyccfDf/0rh9Cwz4WUztIqtP51unz4Vd/7x0YRgxAgcYwNSi+SWsy0uySg7bnqNCNdzQKVjR1cM0E2dQSFCvoy4mBPGDLk+8hG2CU01ek5RcNvHwVj3j6yU+Ff/0vflTxIBBcQg5PXULi7MMplLgXTuMm+uz5zXDmvNXnMnojnMFN9tl1FNxknwVN3VNnN8IXvfTq8Jk3Xx6uP9QKezu9sLe5FhYna+H0ufXQbQ7Dl77ihjDZPBGePnE2HDvQCOePPxaeffrpcNORbnjk0cdCZ3A6dPqnwnOY5LPr6FP+0W+sszbjgPx0IlvfsL/H9kGnyM+uGJgp6I/jwxkEfQrBnT67Hs6c2winOTjyUJ8+txbOUqZig6Duf7jnnWFjaxD+3X99c3jXx06GB57cDh/4FHQxQTdee1XY2u6FAwcOhsZoEN78jgfCQrcTvubLPz/85C+/OXzl7Z8XPv+zPzNs9RHHaIg+MQD0y6KJFW2xnDm/jv5zHvs/hxf5tl6I4lCd+4NXXHP1T/P9Py6LrTPnw9/+8f9qEumjY2aayyPW4kUZCZJc1r5b9BaglpWUEljb9yn/PyOxtT0IB/Yuh+0+/wgmWZoUxuWJCihIsursiWfCm37zp7GN8FILit1DLSzXhwp78ruvOHbV6/n5GWLr7Fr4ln/EZ0lxIEmgouAoozVofZACznCwXxzEsAZoVvYIhDVY2h75ny9NT4hOO7kPQk81Ux2KbQjnTz8X3v57/wk+6k88333F1Udf3+RHvIBNnF1PnTqpTq3YiUc0FVgjU2wZP8pIUJydeTkZFnwU5To8IaF3Pe+JA2RwMgSMFpXRrI2Cjj/GBSj++Mc/Ef7aN32DToiWyXyQmSYDdrck7FtkvXg74aMfb9MxKpVUT/83T+2KIv2Gnhizjd8oc79e+K22piM604l+YvGzfTaGwG/cMfgg/4tUfJZjnSKbTbrhjCalDJ/vFGU12rEfXnIuCOUYY5OVkfkLyjznmA29PFJGLSL+HwsWPd+ETCemOcBVMTWqiPKkVE1oHebRzSd4OpMKjCeONIQlvt2N8uY3vxmn7HMa7DyoyuQLDnRpczA9EfkgXZbo+Kzv27cv/NEf/VH43d/9XbV3i3L2yu0q7CbDGQpuq5ZrHB1fCZDyQFh/4Rd+Yfhrr3tdePWrXy3eLFzIAHa2mI00QflanF6uL9HIovKFLDeOrWqAKa8sdln29G4G0onJqSLojVvOMJ3JL5YTaHkcwyG/Qbv4zdusR7gl47OgoR5KxaJ2rlMoFbzyt3L3+tu1spn85H+JMg6uwnwEOZzz3Qcuv+z1y4uLOsNu4o7n3fx+eQzc54WToIkQj3Sc3do2aBkanz9qZnxv64g7n/i1NRXIVkNWgYg8H8CnHns0/L0f+u5429kIC5dV3AzoDWsaehAR7mS3mGdv5pitm03MDpAWXZXc+SDfECcUSDR2FWiOqj39Ql9WZk2ED/I5ZpBhXOC4LhpzZStVifESXDVaOZRnOjU3A7KKne1muTFLVJdNhV3qq+zXm3xptiPoXkGSzs+jBRTdC9kgdVunAcpTPeB8p0EVsIPYMWuQ6cT4CSxFtgqgVrUg8kzKDw9cBtORsaNyFnaDKdupdqwvAJlvDFBUaaD5IDGTVLCVXtS60P4LGaia4giqzeojtU0TUGWjZLHkWzLdk8kat7QayjM+JypXQ+Rlgy/7rulq3hXEJw/41cO4FNkgMzeQV637nVAYVBKUAuRv5FUNnlCPs7pNzaoGTVZMjq3JHMlyZQ8onA1jZYHtCB8AqtSmbkAFmJE0/cvn6SMtcwGh+xxpTVa9CcvxG+h0B8cKigFYQJVI+NJJdM22ZIc2997cg4rI9a3mKHywjmyQ+qo2KkpjujNJwZsniFSHA6qCD3Qef446XwJEddJiJrN8m3oWxA6BuI5+UtUKu90MKou6wmeVFz4/NDEGUnl25RmJpyY1rKpD7aASlAdjNrERQXvViW6m56xcNIXMjhXDx4+dWItGeSYplKI3qlEOvgplFR+MozCoKCOPpe7Op+yjAIXLO7asUUCyXE3oW3PKJYOIZBmMWYFLJ9dynsPaCV2BqkFmPqMNj9P2aNesxGS54kC7jMhRFZAPoG7oZZOCXiTpQyX+EDrDln6qkN0FUSwVa1fpJ5lM4DNSg6pBp6gLjMhsK1Q0pB19x9r1EKr35+PmF+SmyAapx+xUkn7e0U6dOqgm3ZJ+yvNgyj7n6mNOHQ1UH63PMbUnVUWyClNdwbEHn0LclF0VZMLygbLOJiYtVUjYUhNRvqlLB5llOB/hlOtSZ7UZmKHnE5LxElXnZW/VJ6DEVTNbqBVjoB2yWdpu05mEUmrmKDqbhmeurFdoxkblQL0A+gcSEQlbKNiUkM9NUZgNMtu0SSZnoTCYwkgiwMsHk+jHemqgDupGaUmS+IhV2adeXCB+vdjIkQwSAh9oyXt5QKl4Kkgg5c070Co/KabkU7mgHCniSaekmixXgpbQUFXSnAMMumBW4aNuoITLfNBpKSPjZXUywNIE5JnkDx1WbHqi3BmpQucpDaRB8CeSlTAN17E6u9incJcZEW14kDoOtItiR57JRJYGU9I3lKItDBYoNaeQTkCKdLD2gkFMK46iSd6Er+yurjRB+SChbSK/k89R6GNqQEmbHSXa6WCcT5aVXKaSgLqVmQQy/6kNaLYyi6K78okHhWeoklIlomPH9OC9zvlFC5NNDTbRJ/yDvtJ1+6hT1IzgSEvzkyxXfxqQmJY7LLXr4MEU1LPApmVTftlGkW5JNBM1usmJJwKDLU3EjvAgVTud9JgNoiRzNkGdqcGmoMwLmzoCqQ0C1+VvViZVhMSwAmnQszXzGMoDdbCZsnywBf1UASi2yu3pFOWDBOL9QlGv1EEdsqCISJczlupQ5nKiqpvyPSxVCmolI4sdPPyexI8j02o0mpMrjx0FNQnba5vh9/7wf5kgAU9O5bOet+3EBQIeMx3qxxnLzFyffOcBCWmIeq2WfRSuABtHhFFPPvGp8I//yQ/LLzmb7YW9px4qfoCQszy54thVYHCQW+ETD38y8JvGVpaXsqCzWsekjbo4MKutokykAjAi1kBmF1Fu27dJpEiGB5Kf6OI3tnzioYfDt34XvznA+tnqLGaDLJx4OEAtWRiTWjt/LvA/vXkZDPgvx1FI15R+n/KB6n7U5wcX9K/K3RZ16lO6sQwGQxWzJW0+zE/+r8/N5xAD3Ar8B6i9gX9/CFCaqGyQvFugjLd11H3iiSfDZZddpk9hcTZZ6+NnqvO2y10n/To2kzt/uk5t3M6LvsItabNwTxe/1q0RFheXwpvf9EYMeqREaSB5soUkk8XRc1YrQbXopHCyAabaVCQr8l2e6hXpTFUQrZjznwKiMj8YPMFZytR5t0RufuIpnF1lggOV/MOxU8hYFbKIKjPHTgMl2HQWP4k8hUSBFTOKJIHCEJMkOAqDdCkNyycAhzQSR+Wg81oV1EDIVWQkKA80LVMgz0tERoIYjyab7EdnlVLopUHaiYdfK6P9WXCY04q35KgKbiJb0pGRDiSlUzhfsgp5iuzLKABq2sLNURgk49afTIiuflyfQX7MmQdZriuRyFI90l6qQHa5GPxzuPmsc/GmKO1JKttRnzGvWbIZso5yeJB5rUpe5VkzmRtWDcx5WYn8aSSS6NpLct6ZziSPc42tpFMOlHBeKhJPtqgTgQ+oCra2HNTxYpAtxtLg4w+UXGIoZdL2pOKoGGghCCcrAkv1nC6YsuFt0blQAZeKxUKdXI+AKBb94wVcDqjIMRSDr8wkf48cuSK7AFch4yb+Ut0qu5SF8PUj0IdFW1SKKNhVqC0tr/C7LzUZFg6El4kQEtWAG3Teu4Yw6A3CG974B2FxYSE89eRj4PhsGvIOFJ15ifLyLGZ2IqxRtdcrWAX4GdT0oh/8HLrsMJLRDo89+ujmP/wn/2CZEn7Io7e4gXvXU8UbdGByFIMkOMjf+Z9vFO2oOwk5fyc5UadTRlnvvU+/OQz2PgBBZEQ0N14SvviqrxP9+KfwKuSuf2gqsN9ewyBP2SALyzUb83yxFFC7rBM+6Tq9FK7H8uT6J8OZfW8J3/4l/zIcHz4W1sKJcLz/WPjEmQ+Gjf1/Gp5ef7jkk8HXvHVnsBNPIb87IO2g2FmOMr9OrwpPnP9weN/DHw5/+e7bwv/xeb8ZLlv4zPBDX3JP+PDDvfCxJx4L73/2j6ImE8jBYZA73gwYeclRNdB5BvvFV319OHVuEG6+9srwA/f+lfDWj78pfN9vvDJccbgbHjt+Mrz2RT8QNQn4LA2QSDk68RDD7UH4nu/9PtEOvRTTLMWJ4oyQn5M5sCfI4xi4vezSlMK7NW4mS5UKkVnFOxuSqbVoEKfPnA5v+P03iME93VvbzPZkwZWfeAh9Xj3SiTvAaLZ80mwggL8EEMP1CV19oxKbkdDMGc33FM1rBNUlBkF/ZOGShoa07FuayDU76xmTCX3erfXWt6pPPNGVCn17McJEtsygG1mEbh1V2B3lxvDlqNN/5OnTHYjexoaDsVVlYCMbv0VlChgQ+a4dB+/rREcdCt7KJx4z4I+pFZcHa7aNh5b9FnRiL2DAC0jy+71eWD+7pm9u2Ty/hXpdbZsEKCnY3EOG6CrrhKpOA7KwmUB32dDRmHl2jQaqlfzMkLX3SWgq2CnobMDWiHrmRc9xcN3lQzE9xmihjo87+GW2lmXq02NEJLIBeTtmjgwXmS3BeK1PH7ijMEhTI8yzO3LXBHlFF5RzwJGLWj+cWbCG/WF8LsQBtlT4bIff+8rBbqxvyKb8GpCgDyOsEiIrU48znU+R1zkqlmuxtpCn+YTLrJhEA440v+LU/i9BfHDVboUOXpDz75j5XIb1QmdBAWuCC53wEHt2fgFg0i7udYI+MtMElcs1r4l8jsydOyRyb0bFQeOg9mhsGeRAMcA2BtXu2jf3tlBYtzt8rgptBUuQzskC5DwWgSuA+q4IQcWKKA3Sl2i+VAkzc+O8Z2mhaRzPJRCJFgbAaxszyf96z//iy6WbLV8UDp5TYyboWYRNLOP1FSuImRaLU7GR0IDZpjBHYZBua4astYginRu6HmFLzeRZqO4A7vX/PjBI/UsNnGT4rzFYa5mhMC5aeS++CvS+JIjsDFw6eheFxEVdZnfp1KnsczJTe9JBV3E+1XakraqBs/jX2LAzLkueQZm1LDJ+2ykC4gD4nVn0w8HassvCF6kYyMbBfOIgfkSU8ZfXYL7M2tzYCk+FsCU5kA7yD/kdotaFd5R0KT8WPOF6Zf0U5DKGJv+feAQHpklAzcuLBci2pNaOIKUexJaCIarYBFjmbG8afxw/sO9ILIXJ0Wuujk7oQt71yyDEjrDhGceXtLcpUwAZaIyTEAcLcjyEBVlSMW3WOsqt2fq4dNMdTy7pRBcguxDOnzsfVhaX9jz//PO4NhnKy7XxzBNP2dJiQy5Ry2vu2vzZMBSY66EY8rbxOKgmxxkmGGB0aDI/aAPSG3TIg44Nx2TyyIxTTqV4zIDm2rlzYTQZfG86QII2VZjwRHHlVUfNFZcDKld296mx8TwrDgvJbW3oHDCOYOa8HOJxsByQGtHalLPskqacy357aztsbW6GzfWNRUh6ppDDTYiMvuuu0Lj77jDes2f5ezY2NvnlkysmSZGaMpCLRRI9aTajWw02Q9pojBZWln/91cfWfuDWO4POpvz6YYkMot2iwYGFcHvz2WfXG2fObDX4ddsU8Cu3nfavCD91ah3r+Uos69OthYUe6ANhc3M7+0pwflfz8rJ95bfzyl8Rnn49OOvhcAX658NgsDAufz342tr5yWi0b8SvB2f70KE9ugNPvyLcvh58dXL8+PHxHXfcN7777rsguZtyW/1U5BdLP/NM6Ozb12qvr/eaKyurjaWlYWNzc6G5uDhqnD07aiwsLEF3uzWZtFqjUa89HE5wl9Zp8AumRyMsMtyANhot0EsYsH1XOr9Qml8iPR5PGqNR3HQA27hR4DdlZzyi0eCmbY9oPx63+LXh6K2JQfb5VeEDtAfLy4s6fbbbW+B3MSmb8LM8Ons2hD17ttBe6i8srI9e//pXQ+9ufY65ceeddzYnkye7w+FoeXGxs4Bg+LXeLTjFnRh1mhgYom9yMPqy8ZVOp7E4GPBObdJEx/xWWn5HOu6/SfNtbqttIhFD03YTv+PcadwTYVBtvMYdxKsAvyacdRM1htjid6FPRugbg52MOp1mD8KN0ajVQz8YNL8dBYdxewyfQ34XOiZ0iM62Op0WtumRAb/wXYO8667bWw8+uL4ymXT2dDrd5ckE0zPmnVgD2Ro1EUhnMhnyEwpLcLSC7pfhHIPgd6Pz3luDxESFTgPne9T8bnSdotFGTZLfiz4a8zvRjc/XWPySdsyfVgC/W5NLnF/8zq8n5IvCJr/3HINoYb9RdwSddh/ZXoe/dQxuu91u8vI+xAT0Oeh2e9Tb2OhvrKwcOv/kk/3efffdxy9zD4319ctaBw6EDmZhEVlB4BP0HPil7SiYz+YEgw1L6HQFs7TEL3jHTXcL24p3acg47sD5Xdq4g0MO6RO0soqB8LQxRpt0m/w4SGYTi1WTovRBhWdUMHSl4Crm1oOjJtb5pMVVwKUPwBGCghBZaw2RAHvg0Ajj7W1S4/5k0u6vrBwZPPjgg1o2yuS73nVm4fLLV1Z6veYilmK738c1JNgXvMMYGeTX9I8WEDgGbMuz3R5zMtrcX5gMZJv7zL+unzTT3GhhqWlgBAdBPdhxTFiqfEcbyg1+yTuzN+K9LrKn6wiXKushBoeMWUZhggxjabU5mObGcDjuLS62+pCPFxZaWPtr21tbrc1G41g/W6533hmaBw68ovnYY4Pu0aMHOhsbvWans9BcX9/G2bOBQbQXuDcHA05gCxkaYR/y2+zHWExscxAgcBJhG4EXvtEe9pEunnhYk+cD50mG/28AmRPPTlQt7EXqj7BP+W32ssaJqTXudtvjjY116HcxyOZgMOhhkOMhMojJeHYQTzyWSZrxEvL2t9/ePHLkRJOnY14ucOZq9Xr9Rre7hJyEsL6+1eRpvd8fIKA9sDuHF74LzdVVXjY60oEWTjo8C/N7j/m1h/b9x+12N8oNCwt9ZG1POHdu1MAZfcJ6BVfj4ZB81gtjnt2lDPDS0u1uTgaDRcn59fz9/ta41xvgrN+ZbG2tj3lp2dw8Aflto1tvvWcSr5n5MroQXP6yl63smww+H/n4DEz8lXBnH5/y4dA7u1EvYPKXIeq2UQQFgNOoTU3A3W5GZ3A1O39FyymtHJk/MxzrfIcWzGk7D/i/IM6eOfvaQW9Q+Nb8bGjzoXH51Ud/BmdOhcMDZv88TlGfbDfG99//7vs/Tv6FYu44brnlltVxp/kHeA38hRwAX83wIRxP39hH0rGBGU3wttQ7yLnWqbdNnliVDHBOsrtXp6lABvXIJyk+FXCMa1NiHSwKfkmM7vLJjGcGHk3bYG3Gwj8SknHGc6l8gCJtC8F8sTJb1PDPOcmtygAHci1CCrG4+I+qFleWcc6lSPK/9aF3v//1Up8D032UcOOtL/oFRPYdPNtvxe+71zyqr4xAlQ+SwdN1FEVOOh12MBmBhphApgCAdh9kSZQRVgmxTZEzlS/8mAhXOX2NtcVISLcE06WEfzZc1IluxXMZE1Hwg041B1Iyi9yn9Wz6HkcqSVqw5fel7j2wFxuGb9cMrnjg3Q8cl1INzG8Frr3tli/FZf5PqKAEMjoUN8gDyQNUjYPuV5wJUMM0c70MdIuKqzCqJ3YZacmEX610GeA31oJi4yREGxysV9rq34VitePML6ceUWKuYz4WIteyVg4bi2sQ4rixAvP96h4yoVpSN4E0TOo6Brb4huuhI5fx083HP/SuP7vcJNPIrRLc8JIX/QSc/MMRXmLwSZq06NUJJQqDKNQMjAeKERL10eapzAK2IYmNtuQOtF0vulBPhPPIMJ9R5jwc5FWdIBbGg0Wc+yBl8O935rNfT4A7Mi3jms+6RBi8hym7OB/GtlM0dXNL0/Ta/HtNuGfXM6zsW+WrpYDTbe4qwRTz6IuPHloIKyd57eO3tMkVtNRdnH3rIh5VWShREW3ybZAuMYEfc5iMfNc3iJ+7KyS/TJuhEUNct3FH70wUwuguTlc8UXWWcJrFdSmfPpNb25suZYPIfZl2PjI7Rt248mQbg8z8irYe3cr8ks57IlIdWWNR7Dt0gIKPPvDu+18qQQK7oUvQHS/9G9b83w9y4/0IDMI61FEyUNwynEi1ja8xqJDJkoMyF7vU6QKinuQg1IUrE4mhs9rdTugsd1EWYo2yZHTAqwPyfSrNPOuBLIDjYd0khR82ck2jixIerQZAKNZ8AsQ22OzlElp5my3juDTn4IiBb5xfx0ve9m2veMUriv+eDJhKJFys6jPZajGqWLEGrFtje23DiN2iQ7WV3KjHA5twIn2qJxAPR/thOxqQj4r/XQWvKtUmO1sbVGEfqLNTmstSxLb0aCQbGpNUw2jLYOTx10fmunmErumUDOJRnHiwtusY2HJeZi9z64Ec81YEv0OSsvWFdT5YLiB6yXHti268F25eN+RfERRmnF1zshLao1YNQjMVZRJEmVrgihXpaBu1TC22eHSXfATQ6XwmTonnMZBPhVaXj56i/ngcTj1/Um8LViHjimBUdp0sDAvc1X17Q2fB/3u+T6SNg79aTUIqZ6uo71wOTpRYRhPRYzzmMFuncp85oh2YBw4fDJvjdvb9mI6iPnD9LTf8BubnG4YDZB/SrEtqoqGOfGCqPDw0oUOREhZl0SjVEt9VVFOFBGkdTW62sONTVSSLu50st8uBlv1WyKJPyukOd6/8l7Tep6bZX0eA1Bhiw6bVhNnk0pns1JKE8HYUi5BEExIZkJhWZOFIjqc6laWaWRu/B5HIjYpElk+t37V+fuMbZAojubc+sjrr1PmRkw0kzb5mDiFgdrQDdTA4qTqaGMuHYC1NuJ4E5X4pd33f5VRUJKj5h4iU8cZGXLaRD9K6C2dbhSRiY8z0gipS+LHaQEWTmIJNf55EO/LHeNEO47d54sFsHHQTPSa0cwy5NmEz7PNcRjmR6pcDtAOQ2VlbTZBRWpTj14JF0HFyXFd8sjgh0Xe+GEwkOE8TJwMV2ttNFYUGnzSbdju6PvvQExa0FIpc2SLh/xn35UIfEqUc2pIyN+KxIRJQTZlaZme25sdNcsJ9G8zOo7aD2bFFXTM2T972VjWmb3aojYMtQDaszikHFNSfdeKTJTlrmwGQNik82s0EKFQs1PB8EyJjmzL2ykFo11AglxZbOkj+6Jd9yl4HjcUWC61J2DjsX8qStrYN2kCO+ow+OEXSsgkBWKOtyrx6f6zd0haD8X2sROwxaknTFAqwKJzOix+nMZVIhcYgsiBpjJCMHdvxKIJSdMyBRjlrhRHbefDQpRqamWqmY7TuPkWQjrzMGY1Z2BZTtOZYhziNUUVsFurIBjww+ReKfr3lgaZaBGmbDXVscxE9oxn1Ii82KFE7a1EZRTQOsgUsua5Fn25FmIwt45oTk7oH1y2inEi+dSoX3glhq9pbuUt3mh6twoGTIEWvLSyfUDll72kEUOCbtJpk0qybiEYByNoqtC1vONiv2n6t08STH+V8KE3aRkReU8mkUgMB8EhbS6615UDOyCebbdPRXbJU+AfHIkSTmX6Ijj98l0Zx4ddr+YiFbemiLvqiiJnwCbM5MMk0pvhHrzt2Lxy+Tg44O1GDztdPnQ3//N/8+8nBg5eJK3HMDPWzbmhqVAGuab9W08If7Wk0BHyyaTyrdOdShoypbovEuyeyBZMg7ZPj6fIlh7Gyrq1hZIqU5frqA4TOItCQToWtwWcHuiBsbSbKSb/PPfN0+PEf+wdh+cDebGw8cv0cOHwId61ncddq3yfgSDwZjl577F5YvE4NOiegxTA2Tp8NP/tL906uOHqMe0J8Lmx5YROFfMnEEsOCBvSOOJX5Nj5hYiN0zBhGs0bFvu2vdQD1GZWE1EZiTRQNNdEJ7BpKX+Z9Aa9Jsz5pQ6Q2WbZI0i6yxDFYLiLTfSTQ7irJNB6bLJMTiVP+0d8//rvfpUTmg4AVVPcjkZtj/vusHV5HXnnt1ffC+es8cEJKOGyePhf++c/+6uTIlVfDK6aAnzCgMN4F2ps/YKHSZHnimATMrvnDQTbUsWsVJ9PzRND2M6/bH975gU+E5f1HwkuuWgkPPbPBx1O8U5E9n/Y08OJ+PByIPx7xvdFx+LxbDoe3P/BUaGH5fvFnXBXe+/ET+mg7VzR1+FeHnJHxaKj3KBt8TQlfeqOap1wtsknsCy9lYMN+ND5+fV4ckmoeSHOGMT5VZJFHUEeXDgpMlbCFhoLaeG5L5iQ8+9ST4V/84x+IieSv7XfO1f7DByofCJSvkYJPOG/fOc3MjDrEgf9Cj/9Jjv/l7vT5tew/yxnPCv/LHf/Fnv7zHNqnpQveGgp1qUf5efN1mv/FjnL+1zzUJ8G74oojYXnfwbDSWA9Le/aFV37eTeHphz8UXvX5N2ty186dDl/zhbeEc2dOhgMr3XD2/Jb+A97J9WG4/eU3hr/88pvCYNwJm5sb4aYji2FhcDoc2rsYvuoLbgknnvhYePiRJ8Idn3V9OPfMJ8KTTz0VnnjkoXD+uUfCZ91yNHzebcfCxx99JnzOrVeF0bAfDi8Nw/72RljpNi1GjW/d/pVg/A989t/3jG//gQ9lLZ8DyeMY+V8B2WZt/53P/v0h5+E0xrG2bh+x5px7EolZ3w9gGgmuuv7q3xiPJt/Q9Bfh+NV5Gqth88z58N3/509ODhy+QnZafSRIM+FxAcTKage3HHzYIiFiUImeO+WZ89C+FSV0NByHQ/uXwzMnz4eX33IsfOyxZ6V3YN9yOHl6PVx+aDUcP7POz4rJweryYtjY6sHHJOzbs6SJ47+vOXxwNTz65PGwZ6kbrr3qsvDAQ0+FxW47fMaLrwl//uDj4crL9unxHd8s6E42wgc+9nj4O9/y6vBLb3x/uPbKQ2FpoROefP504B+zsP90gn0W7JMB3Dm5lGMjZXVEdqayqoxTx58J/+1n/q+wcmCfxpF5whgP6hq586n1uw8cPvj6haUlfszLgiKXOxKnHf7L1Dv/9k9M9h04kvmOaTMosyayAMTMNBQ/in16zGjOf6YRq4zDA+XuC22ertUDePmlEgRYmQ5+qEOxna5yqD9TF7hg+RU4PN05jxZOO9yLLgQ6N0Zf4oFbMvCmxix57pV2NHSO9602DudOPRv+5y/8RHazQ8gShvMn8hASubyEa4SddTMFJHILifzyb/4Hkz37D2Vd25SDVn/WqRBJm1RD4RoqikfzIySVey/Kct30KIi0duLR6JIaeaQssvhPn6TklqZhtCPKUJk032VWG9diLrZ5NnO4jSGncskEZ74T4W33/qx2JBNpHs0P71rnudn57v2XcUcu6N1orWufBTjhjnzPu987ueHGG8CO7pNZKvNc5KE4Y1rPa1XClMx9ECUZUaQjEZHKiGJ7Err6YNZ8SJNShVReoGMtlHykTcbGry/7mld/VZZI8VHozx6an0Miiy8/yjc7W9g269rrsLTXRwnQsFNEjp0GVoWyjbd36+pC+iaKdvy3pvU3EWWUF8WlwJRLhccdnxeP2FST/3oSUU7kf2svLvwhg6WxoThZzfjmHyfjz//8A+GDH/pQ+MAHPhDuv/9+XW9cZrWqPIzSxM+TiMxXKY5ZmMNtBvq3N2x3YXSx2MVi4Gayk7ijOs5yItGJfU5V6rBPnRiVtz/rs14ezp45E17+8peHV7ziFeG3fuu3wkc+8pHwa7/+65K/8U1vCs8++6zoeeFJmJnkCtks/Vky22EcZT6uKsyMpwa72b3VqsYsbCopJv/YJWI6kTLKvZJSCwe5S27P0sHpj+dxXX3Zy14WXvkVrwyPPPJI+KuvfnU4epTfJ0rbqBtt3LZcz0LVrrmQCSbKdvzA9SzMm5Q6vZ2sC+Fkysbk0ZJZ76Uikcknx2Gb+Seh3uAy6fXLvuzL1OYbtl//9V8v28svPxJuvPFGSDH1ueoLjjSu3fZb/s/X7quccGI3O60WJR/VLnGeYP+Q2ZXS9Xa+RvJ1e/EsU6DZKA7MHmkZOEAW+/MjdE1n1RHORHnuqiZzSumiYbETFrvR5fgpq4wnQd2Y62bC3WVmmXsQYjI2VYmsiHIiv7ffG/y1zB8I2UaGqsRROiinU14ZkESiKE99pKjyk/lIUNtfwq70VeDx7tVOr7MWH2Ve5sFMvSirU2F0ihBxMlZd1WqUy6P77tX9e1/Pt3cWl5ZklJ9e+TryfPjN3/n9cPWxa8TxLLvvNOjyALxdrg3uI/WFg0fHRzigzSbXsZVmSi6jYuq72A9RbJvYeNTtdu2traxvKcRGxot1ttLVmF4sbEJu7Ngo7B2eLsF3s+j3U596NHzvd/7NsLx/L1j51ZH+9x3cH7Yb3XkfmkePsYNsLtBu4qaG7wxY4dewON0OrXYnkcWib4C2bxMq2qZy0ibjN+RmdWqb+XAd8hIdldiWXk0p6Pu3V9MOflv83G+jqKc4Wac8b1NmtpmsXKDXyNrUa+b27rugyy9C4V8LY9J9/lE813UoJ9I+J6hVgNpIgYtPCzC2U+zUCeGnRF+02eqNddUps4xZOlO7YZdwcz+9Xgimd//OSC18DOYHNKqpeRex88uP/9zqdH9bOYRTPcWBP7rnRzBEWF+GismbPr1M67zQSBNel2BOh88NkU9UrP8CwAQqXg8ZtcIhqzCMOe5alUQ6jDRzaaRdmwr+KuCr8mJ3SAGzfO22m+iLxzrTC9lZc4P9+xzF4uCcGS/hunoszMOcDwT4ksHs3J3ohFGVJOeksrpkTrEjwwfg8lmLoTKGGn3yZ/uKRMRwpK+0uWQoJIaIHXJKU0wtIDTdUvd0KHVrbCqReqtJmfT7pR1QMUE+aVlgsV0e0KzJdZR1piaFqGQVmTvtsrSbC92RdeOxXRRR47vKlhyqs5Z0RlhTiSSDA7GJ0AnVnPBorFqYXo55ElWGJ2DKtGqgF+BfqLFzNj+WeCHJnMsm6bscReV4IstcIxskps+sFTtyXMyV+bGEptj1JFIfpZyozM8u/JV3W4o0rrJeIWbSFX0662LuXoW0qxnxzgJnnJaaeRBZBqbvdaqukYSnzQLQ/iQDJXOWomJCHIXJu4BVXkBNP+ojEZWTqZ+6GGv4OivV2VSAulX67Lu8CYhUs7IfsOxJjtHxBURNAioSyU9q6XNSsZ09OcFPxouoDjzWu5iEMjh4B90UJinW1NFP2k9KpvwElfySb4LUrF3pMXkpYKo57T9F1SmZHH67lxZBlPNYd/qe3pEyzh92Wx5z4+pQdgcfGMdlJU6GF8r4Y+Q0agXT8EmWP/yIBm968qfb/vC/quwatEmS4FSlPzWdxx2NWOLrwNxDEZWnVinLD6m4E9kZCjmVAynx0lYWrBfyChrzoapf95P3IWbGq0LZpqAnH7FdN2t1oFnqKm0Q0W9JrQB1GV9rZBc4NkFaDWK+mx0kTu9M0QlD4R0cPLBZsa0LE5EEKutUthuUbHZyMTVhM7AbXaqO+DWO8yKZnkI/HECcu7T34gJKSgRJm3bNpj5iKsx7s+OGciQaRZ24a5Kzk1QvAUp23iz7SydjSod1SZ/I5bGwAm9WrITrlPXGQ94wlGy9ybpc6lDRf+F6F6dZkCovcJwBMsngmZEtxDPPjqSdPgTMWk4A+ImnaDmrQjYBFQG7rDxJdb4Et0l08i6m7Yp6iTwlwc9iSX7KcD2VZtTgwQsxbZah4DP2R6QmaSwFYJ5zLiedLUuiEPNQRsWOtBeSmb75ydpVd69TiAHuqJfAx1Q7wBIyHdaRLkwgkOtYVQfalW1TXPRrygoUdiPB7mMIlFk8xiBNbVmU7SKmEsmXHtnH/aNNOh/lAc8z6SkKCWAVf0SXXe2gU+g70VVddsZmZFFWFbf3w58Uunst8Yhcu/iTIemjbF3VP+ebfyibNTj/KkZMfc44QcWOjEn0fugvvjJ1v3WoDC4ilWX0PPqpXQxqhpmQTib91MXlslp58mNnouJPLeiv5NPnrbI/NqFAvqcq3rjqMmcvAc1maidHVCTSlIv608bm1lA3EcT8eiajypRahZ2zChPDOtLlic70yPZSQhpf2T79kNmFwL3VJcKR9Uo16eZxmGW1/VQiFW7R3hB5ZXYtCpOSwyerMPkRVZOfwe0SnaK4aEtQt+yzAIqiOI3LS4qpRLpOVUnAVsop+3WkfLlBrZR54nnNm9pgOaZ3JD/C6LeoZYBdI6lGGlysK1EzOKIw8EhbeiJdZUpmjc/KiSSrig1dL9m1i/bRx6y5KLt0PwVEJR+LEP/sgt5NHQdmz/us6XQ6kVx4/NRapYE7NyRkhulgq7QMU7pAVYIKejv4q/OZTladnlTq3c9191rlorKvHeE2MRGswJr7Gkm1alWCniJZQhrsToGnE5nppvZxEKmbKp+WHvqq0XVBbLu+w+Nw/dwuKSkwdumDrCspUt+Ck65Mf6lVqguZXvxrwsGPr+3VrMD0jiRi1nUHlawAezUzHwoDiCBnmpugyiZh5RONeg7dqRhim5NXmEAg1S3YkUwLr1VzYKpvR2QrgkI/KR0LpltxRpqvHubekckaMIgwY78lTjvNKbJLwTmqeAmqBlSeaEeV/1SX4sruauzK/aT+q8ZT9TciVWUKZMUcQMMIR4W+ceLWYfKibUIUULEjeWdkhtahF2K6w1koDKgq2GTQVbo+YDZTcYaESV3XJ1zkfWT+WXuJcFv/ES+Vg059lNszUVJx/xlKPmIPRigPMXES7OquFTa0L/rfFWoHGPkX6trdFiaRtdMllNlTcdXYcrKnJtwBdu1rQZq4mdNURS2PNXESri5w/mMX4kXaqtgooWJH+snVKxzclrXTSVCFIEooTHqCKv2CbqzLE5q6KvhN9P1HbVRlm0I/REoncD/lH72dRJOyWTo/CWgzBfZZ06/5xgG+MncktMMqOgCmE4k86mtPYKBdyQusu1MHRlZhhmgmpibWEXk+gTuibmIAisriqWRWKVVBk1mhR1YsHvOscRFuIsT+1fbFkkB5zFNbQMWOdMAhk0kKDqvNLwAxWJE6TmPWbrHJydlTiyARSjf+OBKxkNpnflypqkS5fYG/2WYl+ZkCbb1EFLQSvsB2nHSfe9Z1N81TiTSjPG1yj13JpCZsQ7nzBD44R0qnSLmpTUHfeaUJKqoU+ysIAdqm9hSX7b0u+CkjyuZ69kpdLyUUOLP6w5wXpDobTKNiR2IXMsbUmrSXaj+1SCelbqITbgH1+gkNsqhWsikppLZEqp6Cfsolhdpkqa4pCbzFuiCp0UsN0gdt859aqadHCCTNm92lgY7VLOwgRtyJRkKndqnOlH5sMyH8cRTVkoYj4bmt27vbcimDfr2ghQVfPal1KLis6CRrkYiXNfWQtHk4ybqEqUTyjOF5k72Zxx2ddZVjVkAXgTQZU4lJZUlvqVpx0iNSOoL2qY8UVC+XFPpKbdTzlAISR1U69tXbBCYdEy86KtS99EnthWa7ee9kFF7Hf2avQOkr7tDttc3wtrffF2550c3qo4zsU14ZSu3Y1CcQ0LOpY6kkagzI/ZBOTyXpIFIbojzAgm7iowCxy3aRqLMpQf8Bb07diunGPBR5bH7sYw+F13zd14aFlWULCDxVyEMDe2+j3d176qEdvkG52WzcC6PXXYlEanvCM8Pkzc7WxlZ44xvfHG644Yawuron/Nx//s+QTMIK/98s5Olw8kRVgwOQWM5Z+4m8iOxjJzUod6F/t5ihKoBpHv97c2k+p6BvcHYdjxnw7zAv288auyA5DrB74omnwjd/yzeH1T175evhhz8Zvulb/kboLtv3OAjQ4+JkP5vtxfkTaTsShrFDTmdvYzPc+9v/Mxw7dnU4e+ZkePGLX6KOU0ztjFhnSOTFHTalWZJHIkLLhjx2v4MfYiquCj2yOJwaFzWY7GpXVp3G+b0Bw+Ew/OIv/mL4a3/9G8JD2JHf/p3fFhaWFzU+xaNx8i60GbY6C1OJnH75QSOPCQ01Obp4euWKP3P6bDhw4CCSXnHTWwX3V0K6CGxVTw/SUSlyXoWfsq8yr0rPSdZpmY2iAjxmddVPhqQDLirO5crKUmhjUaRnIeaDtL3841lsEi4zUQGVmbD0Fbv2mlK+warvCafzeZAbg04bbBbbKeommsii8xAoLPmq8l32STivSp8ge1bJHg4wHurHuhY0KoEsfZuHZJZIywJr/tArk8m71un71hlbituYrnh6NUfEcDTemCCRswaeghoFLUVXtEv9VPktyovm0vce3HdB3/xV+dyJXyWvQuWCpl1dKcFZ+oJ8+BoNx5taGjgL2o0maAzOssG8TGOHc2OxU34PzGQ8PMP7CZ4KqgZZN3BxLaZKlO12ahMFFnwXdUDP4YMgPy1llOVVReNSHcsMpGquan7yOdVRT9Qos4nTeqnOY30ieZvL2aGtAIL/owYYseEdVqFWRnbmcFqnyi7lkfa2s/M68t1vrDKFCPfh+lUo68zSdRTvlnPQtFyqwf7ydCCHPHKmNWfyLrK6n6lEZorc1qxQzAna0bn+HdEOqBx8wSFQoZPazTOBRFkNUxKpCCpIqcin/7RUwfll3TKfrlWVymxQwUuizx2YnK5J2vWRuxJ1xaOdqURqFwNmnID8rNhdFp36gOaBBidCTfNV7EUo+9ypTZRZmN7sx/oR0xTTkoB+07ITUh1Ss2/+XDfGFNsZVwQkuk4mfDSUE+0dHGq6qNiReQdmQ8p4bCOBq0qy9zQDMyfDRXI/rVe2LU+ut4u8SlemF38EDsSLDBLDxEHaR11J9QysqwphNbt1ZCGwxuZo8afVXFZ4TB5Pg/iNVe1imUqkuS5C2xrgYun1B2t8Aax/sXApoIhRsonYPfJJNMxyhSnnwUoKDTFhzhlPXd8pt0CjkekU6EZYWuiG7f526PcHm2RTpgscsshdaS9yFOgUopsC7kV53dXXHsMFXF+fFNEIg14//Mf/9PrHr7/u+mv5v6UWus3wGZ/xMklnn1aq5XqmSnYaRYVelW1df/X8SFSg8gaizPIY6UgznNQCd6XOWLE9Lxqh1+uFN7zhDeG2l/2l0MccP/rII5t/74f/zjK/clTe2TcIxjkYDMJou7/31KlTsx/RAUrkVUgk36bhjyv1e4PwUz/1s09ff/0NV0XW1MTVTWQVdpuMKlwKH2XQljtkJx/l3Uj9drObJ3OWPUyH44GRJT+PPfpo7//8hz+80OZ3x1IENzy10v9w0EciB7tLpL5PQKk0RSbyp3/635+69trrKv6K3XAhE1hnM6+vWXoXEs9OoM800fyXTL/48b8TXvqSg2Gjtxa2epth38pBbIS63dkI/TF0FlfDQ588H77pxp/CHNs3qdDvpx57LPzoP/jh0Map1hOpVw3IB3fkuDedyB3OAxaorit/ASiv1DpQr07XZfP6mgfuy/2+5/nfDvsONcPDTz8bvvamHw9/4/qfD+/+8EfCt9/2y+Gbb/u50OofDbcf+8HwDbf+u/BlR38kfO7R7wxfcOV3h0efOxMWVifhDY//u8xfhoy0zRRTwVUUiSL4Vb1l/HWUW/fut3/nQ39aEPgZj0bhVa/66q39+/cvU7EKFzJhPiEXC/dT58v5l6KvFFftuTX86of+ZRhuNcObPvLfwsrqUnj/p/40vPNTvxcePvnB8NGnPxT+5GNvDA+f+ED4b3/207hpnIQ/ffgt4ckTT4XHTjwWvvvWn9audpw9ezb80R+9JTQ72GeYfAuXhB7f8enDv9ja2upLOaJqRMmp1d4Bd+jU+lM4tV5Xf2p1XMgpjRNc9f7jhfgi5rG7UN91eH7zCVzPxsmfkFeDT84OL11dqYdrZPjR//OHcGrtIHd2n8o54YOYHm6GwmC025sde4LjjvgIaTws/mmZyxzlNpHySBNsl/m1PN5782o/E/m1nCAtFAieV5yCvl6cuZ0dM0TFXEbamNJyGRpVa0Fnhkincieje5RJaCIOfrOVJQ01hK1uBzdN1DJNehshkf3tHu+SdnuzYztSAcfaUeSzm/JE+qSRsnZ2NBJIBmsMDYKk+fIpJG0cHyibLrPZpJTIeyRfPJ9JtElxXQgmlL4kEsY+TBh1gNRGepEs84loo2enVPD41DH8gxdZaBmR/XFxXFwWURwJxwEbnq16W0jkaDqRM/c/nXjN1ettg7WySRCccp61eGTbLHAEgwNhmwPwiVMbMr2RLVCRMtZqRa7J3YdoP4DZ29oMG+fOh/Uz58Iay9k1lPOgz4et9U3Yw4MbwkikJhDFuiKDpHXqHWcNYzBW61NNg2jzI0odsT/zF9lmKz0bv8HnLc6j3ICXdUR1O0uWMTOR7p6w1WTuosusdonL8sByOCeT+GlECwS0BmoeFLhI0rRBg4YeA3mRpTbK1uYWErcW1vnvfPt8v7SF60/8Fwwt+xcN/C+1OM2ErbWNsHF+PayfX2MXQrYjGAf9ZwvX+HZkp9GAIEmBChre1gFj4qSboclBU0XJlW4ccwxC7/s6TUnWF3WMsjmaRm0iq9SzGNWNwdJAMCjriO1cnusYr6xhtQVtHmQhMupQpMosqePzTsbGubUwwR11s4VbCIxI31aF2tpN/f9l1v4/Nez/cNi/5N1c2wrD/sC7AEBB3xeuh+n9GtBSto00xHYkFaB+jcmFYjkix2TWD1WTNlVMQ3U0QXdR50J2JGEO81pjyFvm20iI2DFb7N5CIlJ9hhqHopbVxsktyIFMjDg4HjgYV0LNZGyubYZmu60k8V/RK0nafW3w7R+0tDr2T1/arFHanVZo42aiQxo6fKHNP2D1WLwrQbMfG3GHWCvyXa8M8qkS1dxL7hcFDSbId6FmQQoYMyr/fqN81Sb2JdQmknnnFMZpjDCax5xrnt0/awbkSNNDymTm1RJvcpO5rnmxiePgjEPoz6+pB8ag31eieHenhGmXNfXvD/khpk6LyWLphi4T10bN5HW70OmodMBngrkr+V3m6ggdxrnNOwaMZO/OzCnBbRzyhWLDMIK/Kd9lJkK/KcNnUhJR6dymqE0kBTRKXeVu4mSiGN/lBtc1ebFj1yPXislN24pb0NY2AXoDU3dvpMmXEtrcieSj5g7VrsMua3e5++x/Wra1Q3md5OkVPOpyAXDHQi597sy4G5TFwm5QEGAzCJEGJtwIHQuyCPMZRdQHITq6zwj+qk0CI0z65Rxl8xirMmoTmeqTllsc8sC9kGdcB7u1KbcQjOfahtwip4pySxmZtkrBiRMtPngLC11Sdr3D9bDVQc3EKTmWoAb4TDKI7JrJHWzFFkGr2ZY/zSQdEppIsiJDTevX4soXGds2VkdOCUlTNizRLy2NIdfWX+w7MwSPlBWXFVGVyAd4GA3sn5hYF6zhzBtqZd0I3lHU1I+puxZbFhDh0pyT+0xraXHSop75NXo4HIXFPYuYANuNrYb9EzHbpdSATxCkedrUgsDvBPoZH7uUD7m5Q9WZh0NgwOrLg4lwklKr85Ir5460K01obIlMrqN2CHrSBJPjnjFavQNlD9SHgwFYk1B+DUlUJfKf8/D8s89pUhz5RPo0eme5zJBLLSQrhFu6l9zeZW5BWNu0rC/SVue+RoMRTqN2k8PRKFc8QIMPRmihj09IZgl2Wz7w6PW2sZs74tv1F8CBcy+CExxJIwjExS5i2yrqpQwqEGygRJHgIsYSxaZDD/hBXPowl25QGRiPDbzEwmvg8fjfk1uGuyxjP8oZTgif8PDf7lLRJtWPhrID4xvXh1a0Ta1zpJw6ffflGgajvcVrnV47pg4zfT7LHYUBzzbKHFnWk8Ds0JC/kGfxm2k8sMHKdJVwkqYwE7ZYMmcGktGl+YlNHLIQsQDPnTrN08r71s+tfR7FZSQeK/EEyrHVvXvD6v598MpbdOsq6xCwIbsz5zrSLqKMKz9OYG5XtDRZMpmiiFwr7ddlmV1MSArbRbSiCFrR0NTQsF9NNms7AJkfU8giYlJ8tslV8kXG8Xl8djRIGWA75QPOiuAlYu3c+cBPY7Qara84d+7cW6NoComXmfhzlJdzhx6+4ghu2Rew9fnw3ENNUYomIg/f5D6EtCYsIHqNkwn4lKRezSY/EuU+CPNvbXE42TqFGde2G2BZVpU/UXGPhPFMnvom0oSJAKWDydWHae4EXs5629thY30dJry0jb8Gr5XfbNJ61Hmv4zOi/28segONHXf4ugy3/XxLJg5FF18P33lEue06KT+lXU7U2Qq8DhaklJm04AOEb6Q8ea7putFCuxqtRM4LF66+EvMhi3Z+FPqCyxlWMx/KfWRLKz6+GwwH2HF2MzOGPn7eNR5OfmAw2PxgbjEFeiugrJi2G3fddRequ60VSIfw4IMPZjq33nrr5O6776bTKceXChggTgS+bapBnUheFObpZyedCwBjb9x55521Y7j11ntin3eFON8p1HbjzAly13jwwdA4cOAVzTNnthrHjx/m5gqrq+uqiV5v0Lj88svD888/H/bvP9Bgm/x+f9g4dCjg9jjgNd5Ss9tdzzrt9/dA5yxeMqw2lpaGje3tAV4RtFv8G1nYN0ejxcbycgi4MQvd7lj+cDepPnGmyXiO0cjanY7zF62awjZ0u41Wq5/FkrZHo3wR4LXoZDDgPzIibXUZOANN2u3mZHNzC2NqTvg/xVm3WtuThYXOeGMjhD17hqPBoDPe2mpDtyU/6VysrTmvnfH27l3RPWqv12+cPXtGfPhTPRweHl1++VZjYWF99NBDeyZ33HGfdH/sx3SyILJBqMYObDz77BtbUG4dO9ZtTSbnUFhvtVqtbnM4HDc4gcPhIupRg5PLNm7jox++GOPkTsDrZvx2u8+/BMWKbrTBwuv1Rht3Yk3SrRZuCyAYjZp8ZIqgqTlqceWTz4Izt2pK4A2TT9u+ktzpmB75BOLCpFobt/DRhpHRV0A/HLztqmazgbt508GpTpODgUI8gsum2pSTbrXybxN0e/Ipb7XGY8aN5KNNu/EIKriJgNF4MIBv1M0xkgo9LgR+XgOn1QH9ICKAC4SLZzTqSMZF3WgMR74wzp/vj7rd/cPJpDc6eHAwPHPmhjF36t135zsyG+ztt9/euu660MauaHc68DgedJHILrrChI8wcc0WE9dqtTHpY+zEoRKHpGD8TB5eagOsYdMB1ZxMOlgI/YVGo9XBfNNPGzV4vKhRfwIfsMYkg1bCSLMG5J+6mBjylDwkHIsJWcCrZQjQBxyDRxmSHMfDt7J0X6KBElCNNsa3NieTL9oo59kTneiBwhip9YQ1xpTlCRxTCwmABnh8uY31gzbuEnBugSckjpphiHoI+QDz1oefPnT6TDiTbckbjbEn0BcmFr6Y7MlkOKas1xuPOh2sknFjsLS0MNrcPN0fDPbB13qfu3R19Q+Gt94alMwskTylvv3ttzdxCu0ePRo6p08vdXG6WGy1Fjv9/rjDJCIuLFdLWrOp5QfbJnrSfDKFGMaYD1E62L1dBNVFbB0mFUawHSGZTSQZ8cMb9JhUJAKkEsIkjKFnu4RzBFvJMH1KIunYjgmCVkw8W5xh1tzdRJxQgEnId6glU23tCILJwjFaUGyJRcP7wgST5tARUFMZhT5d0K7JrQwdJl7uwZuIx0QzN0wq2rhYNPpMMpNkZ4YRdiz9tmA/RB8tOKUt26aHzdPDZajXaCz0r7hiafDAA1sjnmaZSK54De6OO0Ljuuuua5w5M2meOMGsDJWoDvbVYIDMIbZOhx+ko+MGThjIGHKIxOG0M8GpBOcMTKhakxF2dBNJsj/0YYahxxU4RGL6sEeQYwwo4FQx7uNaOcBiGCAUvlLvYYAY5GiAyeCgoTNBu8nVzEH30JYOwlYNPz364+TQnoWrHwVytbepAxpyTiJt2rQFjXPViPKGJhenSMQnXdgF+KGO+pI/+sJYeliIveGwgdgD2g1+0njb4laysHMYE/0w9gZ24bCPsWPONK0T2GJemKDxEJcazEcT8vEQyx3jbWPXoTeeW0eYaOyPpaX+YGNjMlxcbKN9ary+fm60svL+8eHDIdx3H6JCZ4Rq3Dk1Dxx4tPnMM6GztLSn2e+fbe/d222tr7eR8HZrYWGE0+qwyRuSdnuE3cLrYK/dbHaaSHJ7e7vR7nab2FHbkLWwdW0HkOauZRtJ0G42/hinaLuWgW51uy3pU4c8XueIZrMPfzRtaWGRZ7bU5Sa1HYNLAfrBaQG/9gUNQ+gt6MqNCYu7yq7DtMEayfrwHczrI+XcJbRjLDiNjyjHjZB2Gv3SDotQu5e+sPBws9PEAvdrJe6ioMu4kQ+48Wsua6z0NsfIa2/AgsU6H/UHuA8ZbmNZLC11R3Y/0uEuxemWj1l74717m4N+f2V84EBr2OudGF955f2j9BqZ1tkp9pZb1hu86Tl8uMc7zMb+/QdxTexnd6ibm73mysoQsXZbS0tj6HQ1wQSDCAG3o2EDEzRoLiwswm4bg+JNEmVbkC1Bhqw0ewrEFwbvPk1nG35GsOWk8nrBuzglRP2zbre5kPx0CSEwGOR3p7zpYk1d+rCbixwuT8FTG2vqW9v647XL+8IuEd1sLsHneenxWpbadDp75aff3xaP16Nez++Itye8W+eNDBNF2fr6Om5qFke800VSkdjtEe9aOe9nz56eLC52oLMfd8JboyNHjkx4o1N113qhcHsGSNprQkHPgYuN4X8HpHOx03jTuZwb//8wiZcCvJf4Lyi8Fl4o3oTye0ZeelxUIm/5jM+4ZdScfDZu3m7CFWwvr94FZN7B5y9PNgWVtDGWuc5HQC5xCs5IRh/uC+czo13AI/kkcCiH5GtdJ0ze4NbMQBPGiEh0q9FqHn/mme8HObVLfPs4ym2Cr4D2rK7+2eLK0vv4GJOx4X6WL0ueGYXRR7r95rvvv/9+3HlcOGqGUY+bXvbiV+OM/HMwPIobAoTI11wI334FO2+7a9yNkPZmPKmLZ0SsqGPT4KoS5g2TeDudMbHZSOztbmZKJniTErE41dQyHYkix2TuI5oB0VOEaVTBJakG6eyN7ijB7StuPsb3LE+6f+c973nPaertBtW9V+DG2170LbjZ/BWa8GUe/7wLNxa4XeNA80HnYROYFDTVSc4yLSxLk/nERbDBjYJa/GivTwGSpj0ErHkfaokAXDlLnu1Kyju4g9VLz6wnStME5bRRpI1jY3OO0e6FPEI2kekcgv1br+7ZeiPH/8aFcfEjKYvLS6HLP6MDcC54V1gffOUDDzyA26H5YH5no3njS1/0KDq8lgnc3triXRkjiGLAxozffNgpxMEhzrHUM0SG3HnW0ZZLp1mzHWmr8yVgx6TNKspJ8oPKbbzi8dhcjxQh9YwyWc4j8pHlfOyfQgtAM58BT1zuz2FywjV5gD5Kd2khrO7dY8+aRsPv+NB7P/BLFO+E3GcFrn/p9Ze3wsJz7AkvbEKv39MpwYJCkOw8evCQk9Ay5BMYJSBEo6HTC2q3ME0DeUpmAXFSaSNbOYlck8s3dWKb4Ecf00nlorR14zy3I+yv9c2Le4CmGYq2/kxiRrF/xsJ5idKCvXjWo/GcstrleA0a9h7Yr8/gYuf+woff/f7vovYs8G6sEpe/7PKVhcmeU4i+0ceLuCESidsK60pR4OC14AGRIu3FqYTGQfMfGT4h3naQzAaNQzYNkRnn1LjICv0aT8q5DInBDQvYYBCUURLVXMvicI5TLiXhkRrIkywyVaW0pGkfUQjkFOVZDwBoBNbb2lZ83W7ns6646sqrnnvq2TdEhUrUJvLIwaNn4KjLv8fTAww4VeestZTRsS1p1brhYRBsmpoCNIrIZYRPojTQkD1qrXqX2G+0MUr6aqOWHAcY+c6OTfHJY3oYH58giY6G7M8mMIdsIielCW9ZFy7xI/tXNzqQdlmuQ1va+dHrXNNh5s0w7A/1cY9Wt/OKK66+4v3PP/Xsw1KogN1fl3D9S27+p/C2wk+oMYlKHDu1aHJwhcatxbAsC1GXA4oth6TOMDMj5ZM2akkptTNH6sFiIIrGqFibD+/DEmeTRbmx5SVKSFmdc10vh094FWiTW+Rxm75b5T0YaJG2zYo857JHjmNzbQM50B8lvVHsGlTtyNbBI5e9lTPGj+Tn3YFyNyTBZEf2jChqgPYgMl0RFqD0E5Hpejvq8Ccy2Yd0SFOFiLTvwLjGTI6XQ/pDXN5J8zaXt418G5GdigffILnKpQ94r0YZl30SuU5Kk7KUG885oBQMOyjx2QSVt32eUi1HzlUNYnuzF5ZWFsPlx47uef7JZ94iUQlTO/L6W275Rg58xKe/QNaFZtUc2wRrzUjBOiUJTpTloZBBCScy6pqZaNbyE3kE9VzBdbydKZFgG4ihhQEGPNjohf5GHzQL2ltG90EPt3qht47X3YoHBu44xhdb0S0paSVgyzRzvtnaeCFBZeN0PfNTRtQuSOnFfEVacQGY9D5Os2j+IJtVmD61NoZ30wk/y1oEkxi78WzGTg1xKOBbMim3YUjf5Wzj4LTZgxIvBi4YL4MpWu00bZBBJpGszmKXX66vv/ng33VYwS0aav7pgP7Wo9uBMrXRl1XRHgfMlEVpR/NqlNU2ftchzRDZVuRSxQH+bWZ8PKZvVNRVSfvhMbWiP+uLvK31Df6BUuezvvCzbqRuGdOJnDRu5DmZ8G7UEZeZOOwGHWL0PokmyWtLMsBY+CPbRA5EjYxh7dgwJ/oVn/YkYlGTxdVdhnZ3eTG0l7qhg9djbZZlq1uLHchAI9mZLxiYDx7AEC0BKjRAWsvkpH38xre0Gp9Np3m0pPiMub34IJw2eC1pZmdzbr3x5R9Zo3HjK6RYwlQiFb8cIAD2KK/WkW11Mty9daRfyKxziVGDhp3p0MYso0X0UqS9HzLZt2QS4oBfSY00SAF6lEV5boP+ICPpPhRj1DWezHN/ET4unV1ET4P8PIm0iF40R/RvGiYxmemzc6ONbx6s8GgWqQ/pgR7pbzibnyXFEip2pGIxV/SGUXOwGrn6inw1KIsdCTYIdW5GstWCcIB0bXdHGI2jdGVkJECZLRTyjSF9Au2MJqQMTa/F1PSZrRjmxGJjyyaP7EKNInWAbf5YLZXIdRk5LjUf09oxPElMX3GIynUI1zCJnmjr7hXzcEDsEqYTSTOuqhiP2qoTRD5nQjsHbbJ4V5iBYreN0aEVbYuIYgBDzDsW+AVBoxFOK1LCoCHiQpMu1TAC70OWlIEnmbdF6BlmjNWF+o3FHLDWmoUhLwnUZdx2jHrRhjfF9ogkSmRImrqmZ7TCi7AW7c2LwzlWU4sU3bE2jxy/vdFdxhTz2ltu1CcYeBtvnZsbUZG0FgCGBuG8zJsTUeCGJM0ig0t0GgGRTwoCH7EwiW2wxnpkRQNp4MC/ieCfnvOlhvPStWSwqaHc/5o5xdKeZf0tJeU8MFT5YhuULRoADPNjEpcT9kDPaI0BQulpITgsEUSRxzY5RTrvwfyyWj24l8+N733gPe+/05g5Kk6tsLBfc6UVZpBISTHYM8XIy9ggog8GlajbREdaiG2p0CZKdURGmKBm80hod1+Cl4H8U7N4E0Y7GPE7Z3rbeLnRH+A170CfeGLNwj8lH+CWnd+mSD7/ttB00U7KmZPxHSP4zK5JCsAC1xgiTbZTUhFlPNa5HDXGo9e6GUyLPbgu4f4I03AvpFxrZ1ScWoForyrS6lD+wYiJs4fWIKnDmVVNxajKH/HJRB31Ux2nYwVw2qzFb+AYj0/g9Pp4/EOT5PkFVBaWlsDC1QM7rRmL01bDF2ysJm+63rNvFa7QjpNui8ToGCHa0ABfd+nSFpchxGidAu1jZEVfVAWstpHx6D0Qll5y6ME4TjvX+HaswpTkmptvwCVyws89Rk4VFLJypxYD1gBAuEcIszHxIP0oVBso2FuTA7I6Aj7lFpNO2NF8yS+XIi4bsjFhhtSP0ZPQ7SzIJxmS6f1UNODMdGxsBtQkpZtLjWkgxzzEOk22JoBX0tSC7tyH1bnXxE/kEPKGmPfi1NqY89T6dJsvnmOjiMhlhUGrCx4UuDfYoetBB50rLNkYW4htVdGMdXFAEZgM7ijzb5CJ9FH4BA4N+1A4mVZ0w5YW/fB1GK+n+OEbfuBbR9Yf5eR57xQzdvEzFFvUtKit1u4V0xISO0g0DEmPEeQYT370Q7gFkdJFlBN52Ac9jcjzRDm8KT514jSwLZYp5HPmcv2KKSvUHj7l5LEmL4MxUIzLI5uEbMDMfEU9ghVlxISf7CdMJGSnVWvgwNURaTizl1gG+RdViCzSlgSTyUGsc7mBeiYneHROauMJdcksVNzsxEJU2oMZk6Mx+wxJ2fhiaYdYLS6UxUHDLRyumiUdSj6caA1wQqNvthI/0vCGQEXq5kzqsPAjFrxuU6QiaZwuJYwUpkVO0UanDIu+KM090dJq5+R8UDIixzzmtqmF6RqHtBXTNl07es2jnarLmE4kYO4VBSrvLIEnh2SsBc40Zlg/MqNUTnAEI7qMaqLVmYhYU2aqsimIvEF5NrGma2mHnozBVydkUNd14JHn4sjXQswAKWzyH8hhqJpHKcdxRK7VOSRxMWCLLdehbT4ip724R5fnoIfpK20RU4m0jnH0WZv2K3/SirWULAodJIuzlE1inFy1QYpHhUgTsowTZu182iSDsT0xIpIpFZ9ppQ5q+oyd0JsgIspRK9+kVdMHpZTZlCgK+ZS2jgZKJI01weioBUhsDuW3gbtj6WoEGW2Kzs+sIzfXJ+Qyymv2XgWXEwDYhKUd5nCXliscpBv5cSIFjiTCJo+yPCRCGjiYbaxxtB9QTBJtnRPjI+n9csLZlTSpQmZUc1pza6RAPv1aTR/USac08mlnzsVxudvH3ziRFqdTrkh5LrE678faUTXyTUKwZZqU1qN6R5pHAA68TuAuOT61IsPmGB40cNcCoooV+xEiU2FGljS8Wxyyna0j25EwoUUGY9XMFn41wWzy4IZokJRvfUSNgL38m5AytkSDYpxa0K4i0vgGM7DrIZUIk2n6YZDrErmta5s+WynftOQjtnP9akwlksby4kg9pHwg23msKYtyTY6KiXRAW/pxwNpMUa4JNDYgTiTNqZ/mNTwljXUypeor8kBSI/UvEQprFj5ztRjp25j0Rt3o3XTF8ek0fWoYTNsvGWzSlUnZoJwU5fqltmq2zBNb2ShEu8xp03IdljlvdqQOe52uMk6sNJAcDNyIWAPqmm0d4IM2knPQrA0JmTXyZALi2WC4Kzwa+YyUyQEwdL1j3OT6ISrGSuocmz6Xi2AYjzxIwbVsevWslzz6pa7zZUMedS02OaUuKspEx7bUQJg9ZSbPqWKdWuRwqWlUoZxI/mWqAlchx/2hETnG81IAE8caAtYcNRnRTIP271iQ3MSkybXicvOlCYs0FZVs3EA0OdHR1kT50Mmf8JPlktPGHirk0wceHzLQWVIyOWj+8DZFM8S282QH/+CnMUmOPi0mWLJ/6qNNP/w8sOw4INC6kQJtdl6inywtPqIULiuC3ab468duvO439TeherREce6M/xvLb/uNSz32zloMBTmNqA1dWmaqsfb2FCRItUkXYxJVCoEoagElRqfdUU1W6lmIDa5D1hotf0VHvoMLCm0N2zIr2CjFVDunUriOI+piESytrphf10Fjz8F9WBDNykd0qRfh6uuvVWSMicF40kZI4srS6vj//nf/ucl3FBzWdQxAR0M2WIshknTNhjFdRfa+ADImrmRKvEHauYFAGR+4KUb6BYM8qRV0rcGj/EG3y7+a5c5xAcAdkvZpzmzXODx8Hqhv3UoRRLqT3Macm4YiVVsaFYue3yr2vd/618LS/lVsvhgftDm+fQf30xES+ec7J/Kq66+JPaFKJpfJW13aN/6V3/mjJt/+wYVG1pYYC4wH27Ek8cNtQjX4yf/ym0omt20kJ2ypqF9ROV8AkdG8WYGd/rOsdaaKT21EyS/1ivBFxLj8D3u0uHDkUCWVqek5j4jdqM4Sh1pH6Zm+wyR829mQyopIBZOwtLQcXvNln63dx/OySdnBRO9HzvvQPIc8IAyLVwd+ScVgOFTpj0ehP2QZq/C7Uwcs5PMbH0gPwB9BPgANHssQutQhfzCYmJw0Cn2IH/2RVltlpH+bz2+ToFy+sDjoTz6wsNRmPZqYv8zWaCujMIYNv/VBviKPsY8Ys/tFX+RRZmODHvulLXiMmXOgcYFHW5ObHedEvlBMFnXJizqKHTU/sSgd+uSHrLJJtzQScbnF1jSmJNyRvnK10kBzR436g7CyuGf8H/77m5qjXi/45wdY0YnvHbM15CQJLAR/S4c+WZth1vY/NZOZdgvfTKYlTqC5W0HNlAlD6fL7JDAxtOdJgH9WmnlNfYCVXidTZDEATpdPmvbUZxqcq9Q2Axpu4T4I13UsLi6Fb/6rX4QduR9DYK+mwTlaPbAfZ9vqa+TUjvRJTZPo88X2Nq6Vmzi19npD0AO1t5DkLdAs2wOUPmUoOB1vQya9zIZ/1UUZyjbksO/RHoW16ffCtfvHYX1rEK49vBg2twdYydxlQXKu9h7sdUbAKiZvE76uu6wbLluALm4pj+6dhGMH2mELerTjzuvxEwRINncs+5JP+OKlwnYx+IhnMLQzhWSwRzehp37y2Htx7Bobx+IFbX5igX40F+JTdxjnyWx8vuifsdCvfIPHhMclH4/KiHKia1UFKk+tMo9JtNr2GxO6hUm1IOIgPDjUalO+3TMeaCWaBRO9hQnb6puM/2xNg6ONEhztY7nhxptC//zxcODgISRpGNq9E+HKlV44dXYttPunw3BrLUz6G6E7OKePcmzC3779B8JLX3xzeOzxp8PNN14f9u7bHx795CPhRUea4fknPhlOnjgRbj7cCuON58Pxk6fD9YcaYWl0Jpw8sxau3jsKB1rr4fxmH7zTYWV8LhxaHodPPfYw7FvhadQ9rAiNgTFyvJx41lyQXjQfUcbxi4+a8xH59OHzxXlRLTl945UB5toSw92t7CWoTFnVjrRtb4/G2GAyUbgz8bOJJClZ6JC0EqTSU5u7x4KCbAttFA+Uu8YSzQH54HI/pmf8hx9/Prz6lV8Unnv+eSzCXrj+2mPh9LmN8JLrDoe/8mVfGF5849XhluuvCl/y+S8PJ06vyz9D/dAnnwmH9zTCez/yuPr7jjtfGf7kTz8QvunrXxWuufoodvl2eOKZE+H6Y1eH5eWV8PHHnubpKrzzzz4aXnLLTaEVhuHYDTeFR083wpVXXhl+8P/zdeG+93wwfN+3vhb9r1liMCb2l409joMyGwvGjfFvUict4G+j9Dh++hEPNqhli5ox5ydnT6W1/fJVhalEKl3MHw56/MSafLW5Iy0gGwB2QgxGyWFATCDb2CFbWrFYgZJbsJ4oJV221uZAN5lIDhZJXl7shF/83feEl992I3bJIJw5vxHe++FPhk986vnw6JMnwmUH9obFpcVw/Az/OnsiPwz0be/7RPjGr/3S8L4PP6bx9HEu/eDDz4Q/ftufhs31c+E33vxe3N6/Jpw+fSL8wj1/HL72r9yOxXEk9CadsL7ZC6fPb4ejB5bDoc4GTpF22nv/x58Jv//Wd+r0q7OHdpslQrvMxwVdnnK3ePlAPD1cGmyebOw2znyxeoJ9Y8gPx6GtRHjqrF19VTZMSa685ipsRpjwkQS8cD0wuUPcTS20Fsd/55/9lya/P0CGurvgywAo0iYmXQGQgFLOA+TPQD7lrMTDjZDdKKBHLKA9K91wbm07HNy3rJ24srQQDh9cDZ98/HjodJphgR+NBHi647WbD8L3ry6FU0j44YN7wikkeN+exfDcybXwshddHT7x+HNIxCh8xs1Xh8eeOhHWkLRbbzyKPrbC89jRf+kW8k/qmnugeTY88Oip8H3f8prwW295P2TXhA8//BS/ljMbA8fPothT8LSQabDmXnGtJBV8nZO3MvB15L/6oW8MK/FmR/MBPudpL16S4CXTXA8EJlfdcG2YYDCaVEnNEf/osttaGn/XP/4PzeEwPhDw+ARr2M2Sdy+OJTWD6xlFXWsXlAx+lwstG0xmVEClbQbKzEhqPCT2XX7BnrNwoPgyvBi/4erD4X/d/4mwtMDP0qp3U8hAZS7k2MJdsvyjLVamDiKjeRCRo9RsdxbCv/9H3xqW+RSHm0lg7HwggNeWcz4Q6B+9/liHq5vXDUamGKClf8vQXBh/y4/8dPZkh8acanNiulnQnB0i3ijpIBkO/EWhmqQgWOvtIIGK8ZgfbKIEEKRlxwrWIBin6VCOBt3FMYgm1MibfAmivrlwo49p0L8J1IcoAA1tLEBiONANYkS0yPQzSeIjmmV+2+2F8PN3f2dMpF/5bHyzduTUNVIR0aN6il1blGLxFpm3zLz17/HBAG+fdQuNlwIuY+0y8rEI1GZJ2mZPO7xA7vPFsNE8XbLkfszGXmjzgQR0cZoUTwUvFSLNPl3Pir3QpmwoHchdh/GhdpqnXuvPbSOtBxux36QvfgDa5JCBJs/mh/7wcid9mYSa41VxO9SkLW76szngXNvMc875Y/Mfs1GJsqx/9LprOvqEN5YITX098e8vmpOF8Vd/5481RyNekI1vR4BLJoGdYmmd71kBanlobmMta+Z+MqrkmyjYxlOw+4neDCVTs8s1/KFAIUYhNYyyuP3c2sZnsul9l0RYcF28ZhrMG9FEPL/7sz9S2pHQwBzs5hrZP3rN1foibX0SW6dBU+Hf5x1Y3Td+8MEHm6OhJxLB+m5VbF6DkhhtmdMPa7JIc5Bml/FUq4pt+mJt/WcLItONytKLJJDSRK5HkMaUi2d0q8VPpNd+J4b8KREg7EnLNOy0zPuKPEl2irUx2gjsGJ2RyJyLFbG8vBwuu+xwfLLjAovZPqDcqLxGTkWm99k8eHbm17gsILv84WzFP7pEmUQ6rWOBHm9sUz5+jY9OCrpTpWhX9o3fGn5OT5dpf3pOmvGmS+YP/fEUXZazGD+Nx0vaTm1iu2Ie8JuBeVBtFZBkvITpJUYr6sOLVi5+7QRS76QK6SoTphg7I71xyLBLP5U+Imwn5dP0aUHSH0PTFE+FYDH7rrYjQL2acMuJfMQTZ/rmkIhn2B0xa+JeKMzqc1aiPu1JLKG+e5t/k4uyH17qdPqeRpn7Ev7pmnfA6clOqODxW+GtMY2LSaDbuotLuRiqfBV5cbAvIC6kB+5D3aNkmwntGY6m0qskwoKOuAry3Qnkr1DDhz/8kfDnf/6B8MCHPxw+8IEPhK0tfr317rCbhNkJ5oUARphemHbAvLt4pt6OPvTGHfQwZlbgZBY1phX71CwtiWanKVQj9/KiF90cXvayzwgPPPBAeMlLXhIWFvgPObmKrBBZbR4y7CaBF4LdutcnDS4BLt2pOm4k3mjGXZkPqTrW6hMu4NuYDiylxXQsLi6GJf4/oUivr6+F3/u93wvvete7VJisX/u1/84vZZeOcAEJnJX0VHYxi2OeBLzQi68IPxuCQmhsGcCpCWM6kbRB0a6O9rJFY6QPhFbjbW97W3jta18bvuiLvih87OMf19/qf8u3fKs+xrAbfFrnK8I/uTALL/SNUdk9E6MLG/MAmtOii1xNGNPXSGrGydT2FkUeWjWviLlaufOGw6GeRuibGBHZUA8OLgyXcgd8endTNWrmP0MxRLyexFHvECkLlodZo6jckbY6aBbP1WqDLk0I20we8dVf/TXhN37jN8I9994bvvSOO7QTf+3Xfq14ap2BeSabsRixs24Zs/1DpjH+xaFqR3KcTKGfDXjUTVAFpkZ3+MojE/4XG37Ptkxw4BzwU16X7TsQPvyRjwS+H+ngDmTS2Blpnn1Js3Dy/GOQ2ukiYrtUEzlP1ZRO5oMoyYgiHYmIVOZIeXWP6jiGsu1Oiy6Vk2aLHgpWFT7IWllZCUcOH9Gz1pbeE0b/qLg79+zfywzf+5H3fmCOdz9sDRgpD6xRWBdDEdJroCfRUTV5Zew0KSmyHZlgV/YzdOtC3WkB1EEJjP3trD0NWtKOKSDhOfGPLJcxfY1UkHY6tYfm0Zl45mw3mJq7yNhNAi4VZsU/4z5uCvPEzr5mzleFLGOBYA/6e1LSyIP3WHdqLSfye2yiTVmOPWg6rNi/dSgPtmo3zYt5k57qzWkim3n9Oy5kQRNzWykeFH8NiITmqaxGOTX/yT+rI8g2rlTStjUrB+683U7KLMz0tct+6nz5zuHPpYv84uGnUgtq5yVQjr1/+MrLO3yVwf9iTgfaSfDDj+sfWt0fPvShDwb+yYD9x714uqVKskqdzmre8GAicx3U/I22IBRq0QcP/I28KDO2TXqmn+hN+UgBhrNkzxKV2OZ30uX/DiMHZQT5bqd5yRsZRCaLJm0naoZ0cUU/e/Ysh6NXXqUPX9mf4jEeCBHnnn242Wk07v3on03f7JR9x0Q2QqfT0UR4X7yp2b+yP7zxLf8r9Hr8H5cEumAAET4p+QSbg/xPBVTl8gz047aqFJloHvSrhgSmazSRvaDnKagxBtc+fUZb042DIF0ascQC77pbunvVmSfVczudkaK/VC5wccUTXEmmZpY01ubD+Dw4+Ec8K+GLP+e2wh/xKEQc9vAvtEJ1Iiuuerln9s2JyMaPQxMvTVT0HW+RnlU0OZ0Cr9VO2jV++O+VTYaC16J8SWQya4uOcvmXD7ZhizOK2ZVtTL+6uJ37SYr6cj8VcpWkH9mkhfYp33QbpDN7FuNzwuNyiYgU+DmviKlE6iML8KKVzATSEmXKRVxhdY6FbBUaSs0XBHGdzwQnqQq7uXN9QYGJ4iiYAjWdmDG2ih0JB9CnK7u3Mafmot5Rikt5w3NJsx99XUKPLxDijkSgrC0PhJ0dq1BOpLWhbG+fxIYf67xEXEwCfSe5i0u6GOaEFm8c76cD5RHmY441QiHlReC/+atAOZF/WR//hwd7MUqSNxfRUeatiBr2C4/aeC4iohc6j8lmKHflN3wEKV7OyBKdySpPolPcd+UGqJFJtmyhOL8af2HJjEh38MXsqkv1JnMawoXEk86naIxPXmrim06vlgBNzRWPunMFJa6xDYXJ2x2yiS84nA87nXZ3syPLrj7dNzzpvOXjsltLpo51pjNjkisSiQJr5lIfPsauZAeZwxnO5sEF5C3DhZwyd0r6FC5ifOmpcWaoUY8q1Wpx90Hof+JuevXBTSWSe0/qsTP7G0lS1V3WobzjLiQJGWYl4yLcVkGj323yd0Bh7PS9G/86G2bpqMVUItmFPSmxztTGT/YEfhcx/D8J6cLaYU52nrUK7Hbn76RNOaOQHgi+YTErqukdSaPEQkkUZXdQM70Buz6VETU2F+SrBulpb5ZX7p7CKXJO0GY38VZNZdqvKBxY0+1Ocz+dyCSLDEsDExUZrC7RBNf5meXeT1O7iWEn3bKYbxD8RaAQJxcGKhYlkzwdqrM5lUi3shMQ96MZqq72IaiPOpRmqm5eL+o6ClyqBXYhO/JiUY7dvowjn3Kv6+6pK6+RXA1cD2bse3L301wO7qIStcsk7bYvd68aA79Ui6IA+oyLhN5n9aAw/L6EoBltazI5fWpF4RfreYfGsWSKU+79hRhwglkTesGTTbsKW2ex9tFfEOgnOigsKM7pvDHTXj5wYL2DWcWplZ1hJaBD/2EK+S6ffMn5bFRO8E4DiPLYy1zIToFzmGg85RhmxZQt5AvEDjHt6B32jFd6cWcqpBrD6mskzDhJ9uMAnQRXlayZse9yYmbN8bywZXhhjuyZ8/yoXLxAOoO7geYeplqAmHh60ZaqGc70qTUqppOQHetiuhSzfgHQIL1vVigF3kXAPspycUjnsIyUWx0veUqnNQElsyYH1TtSS8Hc2Ik16biqzwtANv8XMOl1k6NALxEu+M6VoV2CODjvhYWgeEDXDL3iZieej9XwLZ1Y7xBkTT8ZapNQgTTZSrgX8qr8VLDKmFo4Jb8OzUNZtwJZbCnqzObwl4JT7dOtPpDMuj84qtyRZoyjLrJ55+UwqgbqHTsynXkGEXV2k+wLRVXsO8FtWHuZBTuXXRi0nfgrF/Q029t0Iglk3s/FftMjmoc5J2A3E1WYlFh7MnfhpoC0f/pyf8SOsZXkaXw72laBNold6qHKHzk6F+KX+49JjemoxfSplediOM/ujtiRGnmHFzSYBBebpDIK8aTkbjugfrShLd+b3LWPOOOFxaPr23zw/twib2XeKjGVSPlJdqT97QHdgBE9zboRSDvzoLLJ8PoSIR1aYcJruqmailmJ2vWbzHQV3c0+Ec5GmjbzYi35rPm+g4prpLmJv9iMtq3FrfaRI06KHWfDA73Y3FYlZxaon/c929bPTn8xsMm23uOy4CH/Po4CKk6t1OefxyUMgObOSieAtNrzDvhSTcycfnZKFlGrQ3Y2ETsgcZEuljJ2jsaRbyC7RuatKkzvSA0KbNT2UQ80NRjSeRjzTBDhevPqzwJ9yE+Nr7o+LkXfM7GT+3niIjml5rc5XvO6LcEUphMJA2VfyTNj8++8Tz843gvKRWKzUzIpr9LJrpMuYl1FXwok08u/g9SjORTLAL/Yt37+K0+tuhYqSB6QVlRVLmZNTr1kGlNuIsOGsBtPFpPiqjBL463z7TqFsTmZqk+b7oiCeeqf8DmPaOpsyGRY23ZkPaZ3ZMy6kklazXzIUwFcBMoTWZy8OfuBnv/Mg3nidx3Ws3ZBHeKtiY1hjv4UeqJGUl+WxGRGX1kUNeFUXCNj7WAgGAzP0mVRJeYKfFrHWbuZ6LkxQ32nRcBEzrtIiIK/3S6CqM5KvSKZ9MS2+SS1i0d0PJhPGDMY+uAKEW/3SFf4pYJ8zfCX9XWxXV66kOvBiWVJ+uIZUWztylylDtPXSBYcbB7YAhE9zMpDVZJmqGfOstU7B2gyK4Yy6hYO+WVZbRwY+05L2G2nfCR9pJLKuMjyedYhzn3clRZHpjKF2mukKvdAfyJ1/LSDE1Q70Qlm6pE9R/iVPipmz/Vc1+sMNYtoCqma06w57Z4LHYGKOBzTiSTcYcGQ903G2DHEGYOo3rk1+tSdZ0Lm1SuhvDMr4wCLnxagLP3ZETEJRFm7cAPlJOtIU6wPJE8bRmIaladW86SmDRTNehcXgdLke7M8wXWo00knex4/VXAf/Nn1pwVmxF8YGytXQy1ZbCoFzKSK8cysOhOVO9IvsLLMVgE9RzLBvBOV6s1rU4fUfNe+qF5jUufrQm7z5rKgUlT0FKoJsjGOvfJaqeslH5tCsJsnO/yP4tZJPgR15I0a7DSp80z6Tio+4Eq9GmP2O6vvneRzgz5Kfi7IK+dZvthAbNpY8ZtKajCVSM+hQHv6k0OjLwQXaDYFT+JMzJsQqs2teuEjSKd+arF4E/V0knBd1tkw2Uxsl9UiKq+RKuwkGvnZNR1QGtLM1R7rnTBzsrQ6Z/RRI7uQBPjuLPvUM1fynO90WkogZ5ob4QKaxp8cTF76UI4Uz6n8rvNqTCcyZl2nZYf34Rm9lKiZBGLWAimjoJvQ6QRVJeiCcAE+KvvldFZOqTFlQxLJoPXuTq20jVnMzETMclMBOtrlgH3SU7OqCajSm4Xiai/5JFnjh3pe7FHd/JipS2GczKnxsb+YFs04xOTEFNSiYkfCMJ5X1UViXOryouATVIcZogJSvVn+yqjUnWG+y2V8Ychisr60n1D8dacdq0+uU4nMT5/pDMXDjIE6djOZuwZ9R/9cpTtiN7G46i5MHDQpF0flgvUpLiNLGGvasHba9mWd6XQiY6d1BilK4WWYlcydEj1XgkqodFli0u+ufFM1US9Po4t34bEIGNbPBfmxN+nYrc+snFTuSBoUusg81HU8AzHY1LJyALWDMv0qm6rETOmSrrAl6vwWg401gXlgs9rbLlDlIInTjrEzn3zS3LHzPhBg7vMvscvcGAq3si88aub/olG3AGpBEcpuv0yp1iemsSqGIiDndFOXZNZ1dQ5qd6SgDhPMGEc56KpBTHNKepFOB1nhppJJVtFV9W4r+I50qldl47Cbjnq5o67vDGVRSVcZ8E0DkSivazCdyETdH7kSoov9TWFm8CXsRtdRZcNkeEI4z7VuKUiEbpPC/dfGNss/QLtaW2eznpURwO9WZUKaGyjy6lCRSA7RLKxvo6k4w89FoS5BVaidKGDWJGeYS8kwlRiQ6Ry4bEqvDIpoGOuZugLlpdeOYNXNCVGRSNimz+dkjM2uQOodzURit6OHmj6m2GTMobvTpHFyqiaobJclCxOR0ZFfC4pczNqnNEVin6pncAZsx9yaVT6AqUTq/Mys2W8OBVLjJcHMgZWQ6s6ym8dlORmpzZRvtks8S2dJLyK139WfpFM1LUAhlnJcBcAg2nhYrOpuUyp3pBliWO6IjIwGkgByahrzB11C1J1nYufFbmzq+hV2k0gCrtS31zWY0WOce2qQqE7l9I6UUQzWvbPJQKz1gqFqoDMnlUhsdtQtQxNctNnJR+FjGo5ZJlC357QlpRlJtbMiCKqoOyPskle99yq4FqjdsSYOCRNNwcVV2Gkn7GqnzKGaTlhZf1d9JT9TKPtJ54UiLxcMM87PiEbwaP+QcBrTiZRNDJ/ZJGEeZmI3cVN3N/opfA4LSSGdtNPJL4lkV5nQKl6E+2Od2abqpL2U5qqyv1K7JM1QnnLp1VwkK3ekHPAUwiWhGm10Ht8PMZSDS1A5UcQMG0c+UbmuJjDtO6K2nxqU1av6mlKKSPvXh7HKs+xtV4vtqVNxyX+hVe67ZBozU4mKRMJZ1jloOM9a+V7fFQoTXjFRlO8mKbtQzTCXjSuxnmGQTair+LSwdhHsdzuuKSSmIvXXyt5ZEdVXTgcTipI/e72IoHaBbPBzTEJhokjHNncQf+rgdjMn2/2V5P6oTj/RvlwqkfBJ1WjlT9SyeQfJQn7OKqDmZscCZcc8nfr3atf4eGFRGHxC5+Q0amyIOrvaya/Bbv4FozrdyX9VzCUbtWrcTIUTF5uBuxGnU+5IsneKPe1j5sqMoHS2xnzYqa9LkkzKvBAXsapn9BLh/+4z70QPIlQio4Tq3PgeRtCyZfyxLmDWwGehxm6nxBPlpKS4VMncOQ7OS82MpqCfnXxV6WCijZXzGdOsHqcTiYwpSPjwi7omgT7nCf4i4ZNYmEzSaTuihm2oEM5aBFXYOaEV8H5rbKe4VXNKJbJRYmUAMf8jOlnBE2oOXIPxzjKPuwf9XNDEVGBXCSn1mdpSVBeSx+pxp21Ci5x0udSAkilpnY3PMy9ryaTbGXHeBwIEz6OxAwbsp9SpU+slRJVrn7TdIJ30eUH13ZjI/0UsaqGiwwKH/jHheiznfbGe94GANp8KDtGBVrF6me78gpEMpOw1TUQhKQWbVCcSdSgpuG3qg3C1On9pLFzgNWoXD24kZMY2jm8ky0dMyRRqdiQLVgO3tizNQ2XgHFwywLLOzN0xS7ZLlF1N9Vtql5PouBQh0UW5ZKjoYEoHLe0jzT0iZc1sMh9kVaDiGkkPUZ1kZBGXYpAXjSQIJiNNyI7xVU5i0YeDquVSRCP+ASypYtkRibNKfX7SSknzidcFLiY38kqY8tNqtyfLy8thlf9h2wGtJl4B71vdF37xV+8Jg8EgCqpR7mzWrXoqq9Ob4pf9+4CBKRd1umU9oIJVDfpEMvjTbFaf1KrA/LGP4qQXW92FbvirX/klYeXAPuhSluxC2U/ufeqRx3f8r+dIZGuyvLKSJNKG3mq2wurSanjggQ+G4WBoogTT75yX2rHpE5mrgxNpC5uyTAjkdDHpkQCmF0Du0+H9FlBSypskPJp68PQ9XyLd19R0y0eKpcXFcPTolUqk9PHL2OXBArz3qUenE1lxak1qGVpHOuKwubkd1jc2UTbCkA9x+S/WUZpJYZv/QZxBetG3GjpfJdGLtPsqlMRH6lP9wITF6LxAsegDhf/Tv1xSG5Z8DPzv59PyctGUVPDzwng95nLsVvPf5W9tbYcNzOnm5pbmlqdU3pxq8SEHdo1Ud7WwaBK0WrYj9+zfKwe2GqzDPcur4Z3veGfo9/voeD384i/+fDh27BoEFXMewTZR4KEUYwHHmSSpPK3kq7ASZcnE/1w7w7Qt/Xl8BruxmAVNq+u4bWxjvlSnPov+2EiNjPY4Nja2wmg4Dn/r+/5WWDu/FhYWFsJtL3lxWDpoZ0Rq05/mWH+jiVPro0/ufGptIpErMZH0wJVDR20EvIpEvvVP/iT0kMh33Pe28KpXvUodO2ZNOpHKy7qzZZEACqkSWdad3SaqeZGogS/otH9f4GVwznZG1EHH586fCz//C78Uvv/7v1+2n/myl4aV/au5Dit0O56MmNDKRE5FYXdKMVgtA9ByZDVPb799z2+Gr/3arw1LS0vxNFRd7FSY11U6VYWrvIrPwmu1aPrDJGLhFeUzbHcqTEoVn8X7Ze2F7apxMRl1RXGrkEZBvPv3Hwyv+/rXhtOnz+hG0k6llgmBhHKwi6/5dGO6kcO4GkSg5ulraWk5O6XMAk3tkNQRHFSKcruMgtjjylBv6xOYwnkp30nWCXsO+IzVAz1lP1VgfwcOHAxnTp9GomzP6wwQ1TOOElKNypsdmfGgiyRHhjpq8rTkNwpzgX4uAFWT7FASOCnuu0JextzxJkhN6sw58VWwCGOcVaDD6JSxcWOMtN3gD/OteEHSu8WOUrMbicodae4BObJrQy5Ap+3q3Vg5WWTRlqA80dlpcneSZ5D/oi5ty/ZV/qr0CGexTsVlVZNbwtKf3YCbo405HY9GdgXz+XKAaUPEUTtsGhXXSIdROrot693FmCP1cYEoT2IWyy5jqkvoTnAV1l52jQpDayY8MCxf3EQ8peJaKkH99E3vSM8+afjODMXHD7Z/3SquhavSWcks9VPld1Y/2cp3v9TdwX6mP8hmyetQdRecwf2xrvBtbPZrflh4BtWtTtT3T2jM6mYqkT43rKIbOWGDd2jAOJvAOZD7AUhUBLObySurMpYp+1K7yr9NXoUtkMqq5GVMTTBtvHh7B6AnW4/Q5deXYZLjAsn9zPIyfWpNguJ7YRYPVwS7imBncwRXANVjXC8I6NtLBXYdb4KdExo7pc4u+klV+fTJ/fBM2ARpHBBkszJxJap3pCzi+Tn6IZ544vFHMSDetF4Y3G4HB+WJm27v6AKgQlEp9ZHC/dfJHaleWtSP6vlA1Wl1zLZNez7hcQzWjIK5X0dSH734f+CRK/MUhvFtDwu+GvngSog+chR1ZvmcB7KnCxYPnCj59fgutr8ipga3axTC0RkwkqA8E8arzuR0IuPBkkdjO60akzzgQuagbDOHj/JkT7cjEYH06CfzndUlxRlIE13ub7egeVUpwy5hEGTnTrYtF84RCo0ipk+tgCXPVgL7TVeE8Sui2QkzgnBc7MQ55o3P+5vVL2XzxZUPkOpzmQhUjmScYW4iUkUX4MzwWZlI6ruNUonfbLGonuExYq7Bzz/aDGW/c7ugopcE8yXJ9Mol5Rs95X4GqJgry0ec4+QcmGnYh7BwN+t5KGEqkX4m5tEc4Qgn/NpXg9ex8zmhQUZ6Fnbj01FlgumNVIQPKA+/gDwZ8/ef6s58LbkTYEtfzJWHbd6YUmt4XlxSRsXNTm5Cp0bLU+4jj//iscPEcYDlya2a7Co3SiZjZqE8K1G5xm9VnxcHdVoqhgLl80vEKfcbTYJrJVVJMX1qhWXmnBdhVpE2wdRavzjURbYD5p3oLCneT9bfzvZpQuftLwf1vdSD4aSuC7OLG1RPHrleV2E6kdHQXNrWNgr8MfYreuX7aaZzCVARWTqBjqqJnNbJSxnSTYOmjtqJcpUh4P2wLpcy3/zV+Il1iuhCtro2kmG/JjTCQkVW6+a94mYHAamOl1w1YI662Ww09O/TTUGw4KtRJavUnuHjUsInSeCMkFZxYvdIx7jTdTKVKpTKLsGEInXlDsUvdtKf94EALWlGG/UjH7nzwWAY2q223pO8YFhchoy+MH91C2mu8Ni390/9lH4BURVbt9vBRmmFwXCg7lV4mQNhYSKdyuycDwQI78f2ZNzyaLNsbm2FhaXl0Ol0pHMhyAbCuJz2OgGTlCaq3HbU8yORgOPRD4WUu47HIiPKkjInOM+pduoiLWUwlve9773huutu0AfbLHEJvFFgFlHhNkz2rO4Je/fzc5Vmy4Hzsygnj5946L3v+/NbGMwDH7w/vOY1rwn8MLP0djqtlORTn4NVs9pHle+6/mbFMS2K1xweOBNeVyHV4YGTkDj0hcT7h1ofFaDdgx/9aFjf7IXuwgI2SDd8xR1fElYO2vwT7IYP1Xvb23A9uff4M8/v/Ck6YLKCRO7bv5+kxQ3wdHry+PGH3vmn77uFj1xbaA8HvXDi+HMKhkXXz+rL7lRHNg/0nkiczOcnQx5JjqnEqO3MKv1pnmOGaFeIb/VlyP2mHZC2SWHir7zqWNhmkjApPNN91Vd+aVjeh0TG+TDtRuj3tnhivffkbhK5F4n0iyyPrWY7nMKOvO8d71IiHenkzJqoKtTpz+unSo88W1S7iyXFvLbsJwUnu93qWmMHH+MwwlmJb9KzlfthIr/6VV+hT5qXvfd6SPYEO/LZOROZn1optr3ARJ4+fvzjb3/Hu1/M83gddjuBdcmYB3V65F9sMh3z+toeboV3PP9zYXHP1lSCpzEJa2vN8CVHfiDsXUj+xgZgIl/9Va+Mf/sB8AB3XCQ97EiEce/JikRW3uzkyE9oltJPD3aeCAP1qnSdN6+fWUh91PndHKyH9zR+JOy58kzY6j4d+ovPhdbqVmghqVkd6fbqZhgsngwHr9oOH+j843B8/Rn5oM/UbzbvGQu5yDI7jdpEmnoMnHUx9kuG8qRcCMqTkOJS+CfcT1qz8FT6P4//cBhs7wmnz62Hv/0594S/+4o3hxMbz4VPPvUYkrwdHn/+ifDoU58KvcEoPPTEJ8Nrbvrx8My5p0Jvcym8+fSP2g1SCXo0h6IzgrJRnUBHbSItXDqhG66G2Y7+n4xLlcwqtEI7jJp93HUOQm84Diudg+GX7/vxcHjyivBVN/9Q+Jz93xr+01//ePhHX/0/wskT2+FfveYd4aVHvzCsrcNma6g/oyvfIBGcbb2O1NyTgzGAqMvCjjsyN9W+fEFQNdG+4neDWfoX4m8e0OcTJ54MT51+Kly/9/PDt/+XLw+3Xfc54RU3fEV4zyPvCI8883Ek7Fz4qbf+aLj60IvCv3nT3w+PPP/R8PjJp8NTp54On3jmUXoxZwkaDXvhz09qSKzMosz/ZCeF7UjvqG41XArUTfJuJ3+nhO3W307oj7bC4dHn4TQ5CW/40C+Hl95wa/jdj/xi+Gdv+L5w7PKrwu994pfCP3nDN4UnTz4S3vWJd4bFlW74t3/yg6E92ofTcSMcGLwMG20UvRm4A+1dKBE2+9id/HONOlQm0pNP0Bldzjv8Sz1RF4p5knkpYuX8fP9n/+vQWz8U+pi4P3vybeGxMw+FlaV94Q8e/K2wsLAcHjr+QNjEXW1/sh3e9/jbw9Pnnwy98VY4f74dfvjz/6N8TAGh6X+UIcbs1Kpwq7dk1Uj08mMVLz8o9C748oMPBP7XO959y6yXH8QFX085sRW2F+pvHrtLde3X6+yt58L2aF0LZKdFstBcCYeXj4bBuI95znX5NyBf81fwOvJQfB3p4aGxtbnFgO89dfzk/K8jPZFigOKfkZ07c+a5H/rhH71i6A8EcoUc5PEUgJpzlI2HOpFHkM0F53z9oSsI8YjYTuErV2Zu5zRlnEA03DKvvUWQJtI2bLzpcDWiLNsBMuVfJatlqOwdh1zHqE6nHf79z/5MWNq3hJjIY/Soce7c2thGc3xhifQAeIvMPzIhwxPgxtQpO0p5Tpf1yjqE6xE1G7Rop4YpZb7R1FmJJBXiaqJavnjYELsGpixVXp/gzf3bLjZH2nlop65I6y/WSGcC07em0UUKEIEDbDuLuJtlyxVQb29gR4Zd7kg+2TF7u+jKX+zROA7ryfvzdsZHJb5YscEKEdqdGfUICDT73hfp2LtsMkPxBVM3/zg2JlhszUloMgH0I10sZTmAH9DWJdu5j4LPDK6T6KZwESHadIzknx42i3H7EUzdica2XGQqua4NLNdjfJsbG9S490xFImtvdtxhlkQ2SKAwEL72sWsBeXAjOm2TxTRAj4UyisiPdd4wG2vy0wfRH3slT6cpC1X9GoFaBhmNPOqj9jYJ/KWNGKZDkizQHFf2h6NyaDT5RUg4jUzN5Zyn3Kf8gFZkvpDIM2GsbG41TtVsmR9LYvQpaTTK6iJsdkqw0GIQog3e5tHDYlEr829SC8N8uS6R2nDMVmCjlWq6kkmANipZc1KQADNglXulvmoqK6mszHg85t8cxp0fR2tq7DOztAKBWbNPqw2mlSEVUTOKGb+JogL4ijI2qace1KYRCcqjgmCzlx7FdZXdvo5kN/lUeWjWIpdt8cQC5R0lcJbrpr48QIP1k02IH0RwwpO2ZdsGzzq2pQceb8TWz2+E9TPnUK+FjXObYf3cmrXProVBv6cdbjaIItYqmq1IO0UWY2UtOiJpp4nI4jEXqj1+Vna9zaFFJQb4mcAIHt0z/c66w65NJJE5SQq5Kd/m09LCI+mifl5Tx2xtrRGmB26cDNMptn0yddqKE8HdZ7om4+/6+XXdENjXmPAUbMltNFpqU6m32Q9rSCq/o1gJoD91YJ5Y03Pm34O3QA1OZ20naAFaPiNPfbC2Inb0LXvIdT0nRzWYTJo4HKsMUGwrkqrCzEQSHoMf6Sp2l3EUhOoYoI7GNW3jWRDO5dEkosAwHopmDzpyQ5kNSToU0ZebSjIJ55EcVBBxSHFYnESQxgLNX9StZjNsIukjvoyCjVxlySDItA6Mm8oAxcfaKupqtEoQa+ejgGdN8lGUWMQPZuxCfNPKGGYq2md3dqpqpe7ICp2Z2+kja6dSiVF5aHGQooxPnx6m8aylxMmF1bKFwG6y3NYiYmJ46tS3jFCGgjzxE3/KHe8euStbKP4lFmq3mqG/1ddHTqwreiVhk8heCaOjTGBAaRuQD9P3WiZKHH7VAQ4yoz1rsozQ/QCE5tWOUQXQ6GNNVF8kZ6cZoHtOmXWVlxzG8eETHpLBaB6zQWZy2HHHiTK5aVhvnFuXcVLsBkcttI3axPWQ37djuvYjCzGsrUGSjoVbVBJkfGtjU4nXjVLUwyHvJ0aU15Gfnx6MJb+RdsSdK1/ks6nkgqNY2MaYODYImdj8OkgrKpiMUIwuLmFGIs2NTy1BygtlBuNYZ2ZjbUNu77I8MNliENayo/XJmoMSS0z6iXMQD4R5l2fOCrYgT6NMEHciP17Y4DdTYbfqy5X0JUekqcd2M7TbndDr8UlVHgd/GIcgZsqJfTMY55GVTjLZ4sXibWfwV0lDHJZNSWwcInTw8VvfYtaiMpFm786t7W5Sl5nrrEOzic0MxjMZD7mcoVuY5KU14W0OiJraBBRIiR9G6iMh4CMhfH3JU6m9vkUdk6pvo/JvtELdasdvr1JyoQPlMa6VWgD0bT2JUkeQM8J8YbkMSMgCpMea9vyNy0CBWcVD5lNCr2PvEPj7ke7Q+q9GZSIN5t1trTa3RFrbqjLklMEnhUdRCs7tmdxMYr5iHVmo4QF0XAaAaZE3HnKwSBDbNMDdKRNoX23mCcOuU93W9+npq8coI602k9stfvERZswmTVNNz4INM9WLNeFKCXIx/DA8OtUvGuyDDrPVmeurhszadMzi0mpUJtLM2J2mJ4O5TjmOvEuzMhjXJoK0F8J5PPpkOU/2OnWBHwfvLPNuWpoHClhzB4KhUyqKJ0w7MRbXaUCmhCe7VNcmyx6cuWMbjbHJsH7z61hEkoysTsDxxV8g+on+IxMQA23Xogy8rC+zq/umrdpTKweQU9Yi0nWSu2TLJQpbyHVyH+6HcNrr3B/BFnxmkwqIFbXIY1JiUfJIJ0nza6Ql0tpNnlq1I42vXYuaT3/i2lGx0eBolZixZ/WXI1PIKsFpGbHhBQx1RFgtf1kC41GrFn2KYTI7VmPmjszN3YUNz1pZl2jbD2lPmFsYXKNoS9q0DWZvfOmh4TsylzGGaCUmDhwFaVzzeN2zgiQywfhhUqmg+cfMqCJftmgjkZJTYqp2QN9qKiBIswQouniknoi8Jki7HzboRIU81JTjoByC8qj0EotidRpjEtymGpWJJGhurg02JGt5pwbrLOckvYEkP4eHZUlNvTicL2AiTc6diaYGaankr93g8DUidxZ3nO0wffUntOzuFAU6pDlr3JlMHivxYcP+WKs3duhFktggmSImuR5yADW87jNSCcpoHkD7Iz2tEckZBRlGk8jtdKhEbSLZFc0sWCagOPk5bS0eiVRmB7Zpn2sT7sePDufndaQ0YOOQ5LWijdOjxEiIJceSJis9H2A7yqnIWr84xAQTozG/0NZo2wmxu1jMPoIxKAzyTNeQj43udXBGVFXqSbsoxmNbEIVN8Lw71upODAqNX4XKRI7HehIJypJpxbxYbTJCk5LUeW+5rVPUMWseUztq5FqEabMm1zVw1KDZQiIXO6alwds1TwmNPPH5Axs2fRdKRB2AO3Q4RCLhk67JZ/LUX2zbAmIsAI0dyrJF6PEKpp6DbfpU7GxTE0VZipbyazx7QIAIFIjFoWs4NEBtqyqhMpF8fWbvcNPUaiuE8azm0dsG1ytyy9o82gCMMv8O8p1rcD0ePB6Q2JUcK2PVQEArjTylahKiDaVsF2C2o9E4tDtt0NCkPit15voJn6xIsDL/iV7sLasp8gKWbAjrwPiiXEgemJCP9VgfZYzXuaB4iZgMxf2oWRVRlcit4XCoGwC6lvN4ZNAWVzrF5OdSowg7EqRMz2rCdYpt82D+zML9u561DDy9Lix1MQfgaZZhpeVr/sghWxb2jrMYPgougP6gDwXKCEjiJNspFrUq5wOwkb/YNk82dmuRb/OgQyxqUzyFyIymWShcSOqXNMaKBcdGJ4zfaQpFVCXyJ3nob/fUcFh3GkKkWPIhGN+lWVyizNY9GFxOjz4JcYoijMrb1LCEph5Hg1HoIpmmaFKOyu9UOXg7u+CHLIBJonxre0sPBcTTIfZGfU6kzHkgH72jYqGb6Aog01umR+TyhEsigelE+yiz17OQZQuJjaC/jSTOnFmfO5E/xcOpEyftmpPAJtALj5ZKdkkOa8Jpmz5HzjErQy53jenisDQa5STnYNAbhPaCvZwQmytZ3szC+3IzSjkx/AhjljvUFhc0yDOGivFwJE8TTJhnv44Z8nEV4J1QamYCX9vrbMITpmrKbT5ZbDRciEwk/5J5/D7aVaEqkSdR3jUajcL2lq0C69ci8AmqAjumltGEBZcHZq1ch1Tu1/k55T2V2wAI+dRE4oalP9Ld5wSnULsDtcRaLzEuHPg3+vxcru1Y68kfOigGc0omLfL+CC0Q8MmUgC0ZsAF45JmC4JSSxes6f5TcKMkUYuEBfYlELPznLgyx21x7JVlV8AiqID9XXXMMnVa/ByaFBHSW8vLhGbI2GJpjoWzFlk1Qalf2Qbie0VGGg/zjbGJnV2jwjo8TqESglkPQcfUreZSAL5Ha8E5bSmLAnPycFw+ZEdusLCoLggJDFAui3SZCzchzM7rg4uRHVnAH93Mb5859r0mm4b6r8JdR7iNx1bXH9JLEUTSKvWdHAjwN2niun9KE6XvSzI8dDZoQIJfmMElqGT1hcv36xhhyG0ucKULoE00WbaiSzKTEalFGv1FEPVOWvtnmcUQhZODAj7Wg63yCJFllRL7P2wQ3OOfPnQWjdXLj/Nph6dSg+t8FGB5HeQ7l1Wvnzoc9e1ezpyAeg4dWbrPOVq61yBZtwzabVJJ7MT3j53rp0bVTmjANAES6WTgzFg154HCRkRMTaL15MmLcMozJoT2Y2sFgcKFIk/ZS5i944Ju+29DIvIgPmHo8yk6kgW113NSHyM6fPcf22sba+kFTqIe7mIWvRPlDEst7VsKBQ4e0OxkMwyHoxGmiqk0UebkHH2buMfdRrM2KcEvjGp1LwImT7HqaH+4Sk+qgiWdywDS5xaRe3J4JkakpiY46DmuTMGl0Rg6Q65GVJY8oqalf/HDj8CEFts39G+vrnx01ZiLpZSb4pTqfQLmOjaWV5bB///7Q4gtpPQWCG02SR1WExWthGnzCDLlVrmNHH5rR5sVhbQcpk8GCSSBPYptyTwyR78rUDogMM4Md6czOhLTKYgJLLfry5MVkFhKWUbSKerQkyX7wMxoMw9r6ehjhZozv0sDjd2yurf0SNOZC3lcRVXz2/jKU/4jyRWQQnW5X/9CFX9+Sn05ngzoEb5mdroL7KtfeUjt2Jk5UIM92m0TSjKTFCD3pK0O8XKBOZz465ssCJUgyc+4jNHXSQIWtN6XlHVoTv+SNdWbj/+LkKwRetrAJBxD/WH978ydMsxax4xxl5Urju+7K+XffHca33hq6a2sHPveZZza+bTQavBJxXwbfs663Caq6mIrrLxiMURlRqwBnMXmZjiUq1c6tnescFtI6bCwu7/kEcvgrk9HodzY2No5zc//Yj+WuMN9+Vi9DThypuKB61113oX23t3R88MEHCzr33HOP38oWnF4qYATqD7ui1r/rXArs1M8s+UWAJ6bGnXdO/V2OcOut98Q+70JSlY80hoz2SUgm4y44fbBBB29/++3NW25Zb5w5swX5bZB9NKytXVOYuNXVJyZra/3GzTffFB5+2HiXX079Ik6dWm8uLnYm29uDRq93sIEX5Y19+waNhYVes9/f0+h2Owqq3+fZpQhc+MXrdHp6gNFutybOI82aWFpayWyHw2Gj3W5nsjNnhpks5bfbGxntPlNsbrYmnU57kvZDeLwEY+71trSot7aWxt1ud7KwsAD5s5Jz3CsrbBuef36p4ItzGEmBc0zegQOm99BDeyZ33MGNdGTCvNx9NzfW3W6j2gPXnbJvaSbwyJETzeXlw81PfYodrReeAPV6g8bll1+Ouo8BMBkdJHNLOquro8baWgsDWWp2u+uTfp8TyK9Ds4laWho2kMzm6uqesL3dby4sjKHfaK+uNiebm1LDJPH/0PBTjB35xLWkMMGjUd7udEgvxtY0XLfV4h+Gs91tOE2MRrajW63GZDDQk3V+DCSTp8B1DAk1Wa/Xy3TIwyVmvL3dxLh7SOji6Px5LqwFJZfzIEWAc8O6280XE7F378qY87mw0J08//zzgXNKPhfBiRMLE+Qjnv0eHOHSNpVMnxDVPJ0+++wbW2fO3NBYXj7e5C46cmSh1esNsYNGjQMHDoT19e1mp9PCgGx3bG4uZEkeDEaNxcVRYzhccr+8kKM9brBeWmq1RqNem4nq99uwa7bG4w507U/Zm81R009hrFutdoOTNxgMdf1l206l/Bxq/u2U43Fb/bVa+WkW3RUmyjEeT7BTXW88Sv3kyL+izU+n9NdoMIl9JIF+WuPhcDDhAhiNfAwr8DcejccbY4t7YQidMRcpEoNEWRLb7S3VnMft7Rb0ODc97OTWZGvLEryx0Zpw1zPha2vnUY+H3NWbmyfGx48fHt9xx31jXj+pC2hA2eBxnsbkfrTFnYjd0e73z7Y7nSWcEhvtc+fGSJKtbu6s0WgRp0MmaIyJsZ2D3ae605kgee1muz1ucOKYoBaW+XAIUafZYmIajbESSX1MEBLagh4na9ykjSUMEaLGxKndaLTxamfSRJ9KeLtNDcIILBYNjAlF/1gYeWJBKzZsbq1sxCRd9ssad5Fj+qPfMUIgjXi5O8cTPmJJYAutmfFoy5p2OEOMer0R6jaSOsQVZDTCaRlJ7w5tPtpIMnd/H4vAdjJtmXhr99UeDjvjffvY7o4Hg9640RiMtrbCYDg8N7rmmn1jbDbcdN6KnaldmSfS7kxv56m0bUkM7YMHRx1cytoYULvVGmICu0oc9hXojpLEU5vx2pxgTfjCQgvXPQ6YO4lJGsC+08ZwWbAFRq12u6Hkwa9sMAncfUoipsQTrITxnSYkQEkmfzLBNgDfd66NY8K5AMMm2HVpZ+3c3qAuwOfisKRCHlNC0DeC0WsM392ePL5cQMjICxaNePzXj4hB37PSwsiGw9YIcWPix334HGAxDpHSIXc1E4k+YctEDVWbDxiCT3m3OxxDH2WARbU83N5eG3Y6+4ZbW2cGS0tbWGK34RTL66V2ZZ5I3DQ1Dxx4BXbioNvrHWlPJidxAlnsIlisTXTV5G6zHYT1gkR0sOpHnHpMdhvzNEYi8VIWuwHHJk4XsCEPF7rmYKHZ7HYQdIfJsUTxkTZTN8KM4ASFF1dMBBaD+kBCPDGKj3nAzMZENFqcZeM1sPOpo7eCUNNc/1ATMel5RQb0rezADguGp7gWJooKTcZPPl0wDiZJk8uE8asT6AsyLgbwKWuMmGiOhosHMu4aJgn6GJQWxQSJYwIbfYywD50B2/A/xGKEPirYYmOgP0wWBBN+DEDo6DStJRK6o35/Y7i0tLw9GLQGk0lvdPDgYHjllfdr4TCZHLUm6vDh25tXXbWvde5cu9XpDLBzJp2lpb3YPVgInTESiunCGQcNJBnLeIJLZaeJJDeQsGaHPNYIGDt41MWd4QICWYHrPa1WdwmDxh1JYxHThKSGLmZuESuW34kJ3UYHE7uIyVvAkoGPgLrBOxjoNKDbBD1ZhH/aYDE0uhgzShNX3SbaYRH989+vQzegj8lCo9GCfExb9NdQIR99yw9qjI1tyieMnfFRn2OCfLIAnxhXoG2X44Jv+Ajk8Z3sDhYCxwHb0EUGYNfGguTcjKHfhH6LsTI+nJGoN8IC1HJhfwQWDTcKri0AkotMcmHymqu8Qpf3Ei3sXC7U1mR9ndfSxviv/tXrhidOPIgh3xXuu+8+vYaZAu80ecfY769BbjckvM4ZPUAQzN0Icjt1cjdighHQCDczAySiiUQETHJrCYPFQMYLWAZIfAsLoamFgIHBTkngIuBE8XSLyWWStDDQCXceJxznYEwG25gcTSZtoUdfnFhOMuWYUE5aE2UCuSY6TiYLJ5eJ4meZnYc7JSV+DHsuDhb1Q134IK2LMBcdYsJFpM1x6LvAyUf/tGWiR1wcePWB7ltN+FFMKM0lbIxlWGI+AucEi5fn0SE3DJLGeR1jju2+gfcQPNths2A+eV8y0FmKuPnmgLv9QeOP//jRQu4KjfPn7fWf3xq3Wss6h9MZlweCwukCZ6VxP2sPh3Z6wAUea42liwBwch8PcHrljQmvhTzF8VSDswJOHbDDaYULUzRPHzidDNEnTyOT0RCXY+ogSTzN4PREOc66iAU+4ukG588wgB5rK5h4nLaasOf/nUbXo4BrCU9PGMKI1zKjvSBB8N1AjQ6gjzhxuoyhjifg8zRsp1EWDBl8ixPXMujylMjrIuPlBWKiuDEnlKJPnnKhodNlCxukgSRxxw551uImbOjf1bMjJNSuj9hFaHNu/TTLa6e/JDt/vqfX43xtyd3oyE6tn/u5n9s4fXrc3No60dy/fxnXSt4S45SOzcOkITYkqYUOED6GgEnTRGPn4Q6MyR/jTguvmie8ZnKBtLlLNQFIDiaEF4Imsm4ThliRlQmuH01MdpPXEcngk9nmhII/0fUEsgEW7AAD580Cbh6Y1IDgSOu1AnxOeP8PW74OaIhGoc8eCnmQNWlDPvzxWtPAPWWgjz4WBPjqB9cyoxEjZObXbJp99om4BogbdQtt8lWg20R8E/SnvuBnDLvmEHFDPkT8jAc3Jrg4QhdJkv5oMBjj+tXmjRES2WbSYYNIIMOcDhcWRtgowwGSO9jYWBju3dsdXX75+mR19deRzPtwakW0CFCJ5EuP48ePN667jqemQWdrq4cXQXvwmi9gBfWRcL4G5KrgF6iP+aI+bnfeAPHlRBunNe6+Aa4dHfBG4GF7jHB+0MsBnK1R807VTiEE9cmb4LrAj/jbSwsAy9FeciCRkeYNDR8utLmYFDPBPqiHfkBFZgKIMHG5PnSgazSSwC2W0VbbnSknHC3Y8ubGwN1GW+4Y+OVCdjnaXKy46cBdLGUEh8GEWY3rD9Y+zwRj3HLw5QQuN0j2kMnGyxTyW+OFBZ4teLkfY8v24b+LNmVchKMRzpq9Q4f2jDc37xvYg4HSXSvr22+/vbm09DSuAftafBBw/vwYd5p80tVtcmv3egM9ieELfBpsbvbby8tt7GJekwKvSUhao43XSBg0PwZO+J0ur6VDBGZtJtASxddxdqfKUw1fu2FylEsm3XTx2iSetrkYaMekU+YJ4GLg5JHmSsDmBaXLIe1xRkGLTYC0wXTy16M8jdlLEfaPMQlMDDscDCzJWJ7yR571z5cjXBSWNMaKxKnNzYzrJRYA+QxdK1Uyu1vFBbDVHQ4G2/DI+/4FvN5sTvjwgPVw2B8v4sXDcLg+WFg4ODx5sjXk47tbb71To5h6HenPWPlA4IorrkHS2q0zZ3iz08Fd7DZvbHCqtWeZfG7Z6fSxi4bYDdi/gw7uZPgaUUsRyeGdlhKA15QMr6PXm70eB29PaQicPqDfwehsYXCn0geTxdM1VlCMzXx5giOLycue0vDpDieLtrwNIS2lEiinjLbuyy4NRnORsE0wAax5nRMDSeHi4ot9XK+h3+F4ZGd9j/g3swKThbMMTom2KHj9cz5r3PhBdzDBKwQMrc3rKxKzOFpf5wME3qOcD8vLC+M9exaRxM1xv78Cnf6IT3b4DJYvPcpPdghMpj1rffDBOxsHDtgd0enTHa3Vc+c2cd08IF0+W93c7OE1J3fkUnPv3q3W2hoD68YdyBXvj+g2wspKq2XPULcwWQuNrS1+n9oSksTXpUvic3B43Yldv1d2PIWPx1taFGz74LkoyGPBWUIyJsRORUyIP0Nlu4eYfGHRfzGxlEUSYzLf1EHycOq2/rx/JsTaTHLeR6ezPo4fN+WzUZwCOR4DryP9Pv1siu71+JiOZzN7cuPgozs+qtva2tSDeegM19baaK+P+Tz77NnT6m84PDyyh+v+IGDms1arPZn2rkcI3KHpOxt8Bkt6aWmP6tXVfdhtffelly/+Lkb5XQJcd6PeOUxE/pyWWF1lwENMVv6sttPZYpKxi3JejvVYGzhRrPn4UIwacGI5aaTPnSu+i8LHj6yJhYXipNuE5w+7+QZAJDMMBv6gfFN6g8Fi5oMJYn3oEOdiC7u1+E4PH5SfPdud7Nu3NuaDctyvYLPYDuRd6pEjR2B/T7jnnrtQZ0kk8lV5AXDb1GEVbxYupv//nVA1R7Mw7/z9v/h/8YLh7ShciH+RxT8R8b8dPq1ntltvvfUKvPh8Fe4hXt5qNj4TM3cVIljFCX4P7uIXcVdqN7RoKDAcOLv+SSbnTYNMasaP3eIgNTOOcB1Q4uGAZgMXaeNOg3q8BzR9WbgHHVXjFsr5OddeEmE8qMdQQSe61YoaGZnzspjEI6KuA028fsHYIM9Uoq2OCZwh92y4AZDxypDASKJgVpJNtQnOA9/4QIyTUPikhbtxl7lrszFe/gk5tzVO7sn1XMPl5iu3A8EX8yJdRmR+mVRa899aNSbbaOFeq7GGqX0OSh/ATesHx8PNNz/4Zw/yY92fVuSjvcS48bbbjk0aw69uh8Y34W7+S5glLlCuBc6HJgovzsZoYIOCRhb5MJR65CE0n2o7Wqi8yU1vJPEKG3I6dUasAZLsi4Ro5zEONDITMKmndSqmEdrYvrujMfWyG+0Snw70Ko7sKJNvEynwzJ3Xpm7xkEcf7BsNjSwqaxFFGzLdDkIdyed3eMlHKvOOBAqyhpCpAj7fTuVtwu1yns28ffMCo85l1TSPecstlL1MxoGNdWJ1PiV2QrO5lZb4cabUzn0Yz7y7fdKX2DiA4B9b8qkVnyTjRSde5Np3wFBHVjhgbfJ53fuwHn913A5v+Og73v8kPbxQsKgvEW78jBe/YjIKd+Ek+Uq8BOcbiBo4z1bj0ZAv0FRzXm2a7MBaUwgBN4vY1GESoiy3sMlmy2EWmUcDyCx/qOUWtexAy39GR3+RL1tWkSaStaCq7Dtte2feB1tEujeyUURmtrAYi8ZNJucjsYGKXXUNRvFoHH69FxdVauf9sCbcOvYgyjSJsoxwW54ic+3cL9t5DEYT0NBYqvvkSdXoHJJrIgmz0tEVi5Os2mIz5JRbepQOj6Aolx8p5ZrcpPzkPf/fFf+cIi5L6E34faJvbDRG//aD7/7gu4x76ZCP4QKB29A9vTD857hX+UE+P5ZLRM+3CPjXRMPBKPkbRQw4jswWOycCUwKWzbUOqnxBUUBafDZJAmIJNq0uoVaqYx7tID4OubbLGJuaFh5o9ek8kqV2htgwUa5U2FiExh4rqeEQx1u4+sWOvD/NjSSmG01ii2OPdqyhzD/bcH0/FmZE8+k803CknCxutMyH3ZeUZXZM+8jbxjHdPFbrIZe5fwJc+7Vxx0kwGY+2jc3W+Hnf1jKZt9IjeRYF27m+903kfnI09PepzWYzLCwvhsXFJVxNMRuYxzHfomyEn2ysD//ZAw88sBENLgp5LLvETTfddHjcbf1ks9n4Zi4oLgYGOez3A9+d1+Dh3feo1hxWE2vOtg07nxyxIbTFkqM4NbmFgf2y8pRQTuQ6TmV+wNCiBnzRk6kFICZa4pMwmRu7vuvSj93+xn5Jk5LQdGVDgJZdrI1FW+pERdSuLpDNmiL8+DyrN/ySJqGTGmo2W/o7Kn6tHuW0jjrmweoYRIxaEkOun9cEde0K6TCNXDf3RY71RZjUQH756BZemxXAMSXzYhqg8bKm6N/seKSGeyIvsxFcP+dRwz25P6Lav9U6eeIKs7xnWZtTbWA8mtwT9va//YE/uriN6dHuCtfddsuP4G77XyIM2CN0BDXgRsRVkYtBYzFJNiDCrxq5HCQnnNDiEUGm1fo1vh3z6XMUJ9X1co2MX2KIl9BUSHXoUZ4TnikCoNnM2gl8D9A3xamenZzEMd9SMmWJTBBpRAC+9W86bPiMGpxyn9iQuGVt6UMSlFE71zJM+1A77Rc/ThGKNaPzI7kGszBMc42TW5o3o9S3JNaD23py8tt3MXmIcA8Go90vYS3T8F5MZvEQZQ88ul5eFzkxHtRjvBRb3LMUlpeX0bbXm3gF+k8++J73/99sirlL0PPcuOkv3XR42Gv8Pl4Mv8IWU5Pv4vLNQzjiIkCwMXomNx7Aw9RIH7/iAVULE61sgwJkmZZMRU9NOWztSpHD9BLbtAFkZMJPk2QstCPLr4A2DtZokIgK0qd6ZKkdacVoHAPG5/Z+6yifJrJaeiixzaM1/Ygav+WrJa9i+orMFj+OSV1U7MNIKEWevNrRkFP0N803bvG21WoiO9Fa6//X3ptAy5adZ2G7qu745tfdryepB3erB1pWW7IMwjHYxnY82yhoiMGMTiArDCErMWElJJHNWqywSBYJLJAJARknxBAsGzsBj8QDFgZjJNsaWmoN3a1Wz92v33Dfe3esuvmG/Z+z69xTVafurdtqZ/mrt8/+9z/tf++z/7PPqapbD6/aS+2r9E0Noo7HHHt1W6QB3yI1QZDmuY9jpVYco6/wVbepUXMikhLWtKdaq+7F0uyROzbm+NSZU2mFfw2ENBgO9391ba/3zl/7tV+b+11a++6Ae9/8wJelYfrRQb93PwPhO6O7/G4E43QuxghQM1BoaZEQOHIhkooTh8oLXAbBABVDBw1ZLFqiVsVBftggwoKUeaaNNrqqQchvcFBpgZEFkCtkgrrSDEHZzjShEIPOztgXBbrqk5cV4pYzbn8psD15VCBNRpYhL3gjIiigrEQx5PwGXI/fApOd5UFzfsSjBfuFaT3j48ihyMJaZljPNkbIw0PoWSe7yS1T5bHWzpqowlZNzY9pQYHZ0qx6ZERIw2dlJqppM87nseobcDvorMP4xAwJb1mHesY8cfqUFPB6OQ133/HRf/vRJ7NKJ9Qep+CBBx64b3dp/8f7vf5b1Bm26p2dXVjnwL16chNyeq1WUq6pAFsPhMgTIltR4oQvW9RHk267YZTTZ0nojGuaE35RZ0a4zOcYJPyBGafBfCuJQ11WWV9M0DlsoZJnmZDteHASWEc9ZWc1DzUSbrSHi96N7bTPL2aGc1lENrZDb+Xry6bI3BzY8tpyWlpd0bkjw+OnL4JzCBrMGEfWkrSSi7bEVG1fI86AbUrKdNjZhk+Etg9eWIlEPLYPHZE+AHUf5IVP0o7MPGuMa9pHWIQs+KVlCWuXiJ7UAzappdXldPLsaZwhvafy1NL26N/7yEc+4r9Y74DpZxZ45JFHVnYHo7+E29S38GRyge4yGUkwXhQuKN/W5fB0VnOgWtF5cHk8vOKJiwMXv2nr8cgiiKCf4NA3+7IjHr3DEu59EihhkQ3rYATk0n7zaq3k3MkJmYhngdqiCFC5ka0FscCo9QD499gh4PhDSB4qs3FC+fO6/NurLLBfzsaMl758K0/6x2cd/ggqZXxDghLKYx5FZ8rB1HNuqjyWgBUY8guErPKVqdrGlFdDTY+D7dqu6lefUZMLWT4fZJT24ZM65o7H637NrXuoNdyqfdf2UVvD/YSkkGFu93b20o2NG9Lp93v3Dld7fyul983Ms0A9mgm45+H7vxJKv8yPUKnNPxka8Ye/tWqs4ytrDhCVFpqaOFBHdCY0mVQqWHhpbWgxhAFqkhkcdkxWoWHAjvblySGoE6gk2Vj6uWY7V/ahJDHHt9VghQIBukoi8lkpBgrMC98Ux7DEI0mfpPCPch4qHbxipHFLKUO1QVZ9ZAP5kaEVCNB8juQH37nppz/I41zV50yGY7UokeWMh5TRBZ88R2yY8lyEVem19JH7UQkv9mNNtBmvWuCj0jnJsdvKvoiDHmqOfdii8pcRVM23x7AIX238ONY9QJLPwUk+U+KOBI92F/v7vT/yG7/6735KghmYmbl4EvkD6FZfaePvILB4x0Bh3yhxYiN0n01piBvJKw3KNKEFZJ9tJLK80pI/tmjrplt4sZ1tqEWIX7UqS5daSVDXGZUeHJJWLIVcDfAinOiRajy6jjYAsVSpm2kKtdDQID+mghWL4qYi5ZlQf3xuVJ2FzDDSsTh59wKK0GYy4rfCUMM4+pMML3UJhvv0ciprdSi5NAFasU0nwbMFZSWkg4FZqz5Sy9aO077s0726LndtNFGydjQpAsxt+q0jdl1H6F6jJtclXnVU1ibqY/ANa9i3fZjjJrgIdnt7iyJ+weDmUa/+mb9ZmJmQOM93uy+EwJPLRownoHgoR13xHTJ5vmrkUq1yDESVdYhq5xCtih7yGEOJJWvx5OWFo0mBTrbOpR3Zk0CamqyDVhRihg9baDyopQNCPWfDnBeS1eNhQ/9UKCSLyCoC9Ut72aGEThZlHxYolugANEnFhCIVEPz/JDgzBi1CJsr9FrUIAkqeUb6yfbYhfJRlSEHR3PMfxbCdj5aTtmUpIyDVuaWmSMcGwpsAudEWhRLWlYewxtF8S6IfHj2y7E3H4NfRZBrjrjVIhVdb1iOilDK0EZweN1Acd7rv0Ucf5U9ozMTse9t97o7oCv1USUEUpAPKNU9cNImYTA5MNQO2yEPLjjRwdgIe1cgKUfhErQGzzZq+s7J0PXip6pmUvAKWZrlJQaYmQeMFP1oMelGGXkHYr7UCpKyTtaFEPYYoG7alwAMFlrPIkKh03CQ/jwxEMCEmWclooIYLQT+o2OSXNMznAVwFxDZsqYSGYmPSqs56kvjIlvmoc/wxI6Fr5FhxCBtLqWs712Fjfb+h43kLLSOPXs6yb4xHXrkGUDg8QrLKOtupkLZfW5Z9WMe2lvtllHZUsjY5PLpF1JQx5hEBenzEaHn7lH8bbha6PWzKb3bOqmwziFhstTADNP9pZbKZZap4oDAPij7IqhYuhg7aJhKo9oRkkI0SV1BPGhmeUKpKGw1b13UUIniE9bM9WmqXAMM7U7bDLfxoby8N8TDPv08e7ezq/8Gv/qoZjuhLnjKtHHPTjwH6ju9Q9bCi/Qu8+u4vePtZrvYIfaHNn+Yd4daUtAr1+JsD0h3pZ5gZB3n7+yycT7ZZ0LsK4+DSwezlmOojAyUcsGfFPFKyUW19StwOhC5f4/a2JqJd12ElGpXWQJzfvD58N2Wfpb57cys42VKI2hy3bE+tsZ6LtvXMt505pNynecENj+Y7zW4mayZsOQX3PHjfB6H2LrnHieXX4vSevGYKChHPJGQ517BvlWxUJ5uHXT+H5mFVMhGCNHgirCqObNF2jmTt3BZtK1HBz6SHkNusQpM1qSwqPFgSLSUOn9V6a5iS28BdQS48DzX+NQ/sl/hlb/41BJo4sC/5JwOJsYfkvb5xXd/55UjyFNRotmeCc5fnjH3hPC3lX7ZQv42aB143+ObDKb5Vr9/roL3PgnQyKr+k6V7nDzzW4FHq/mu6xrgnw31Y23W0Sz81D8ea9Bxyd1eLqO2CruOw1rhX82oNW9bjLG2tP843opeSR5J/hnb63Jk0WF7mRfaD2/2V73n8V35lI2tMxMwdkhdRQbMRAB3Nki0gPP/zQasQQ+HJU6Tm+6RKoXYBppI2Vi5ZbJKgrvzQkJw8RZUfegcvy03LMDswWdGAurF6yZZaQH7kj7AkQmRX1Oj1lnECTqCsg/bXqAwq2aoaEm1Io9bHEdghOS4NwflgmjWve0FXtf9siLUKTnw/F/7QDb82x4tA9RVGIPTLGoQcsuJFlrsmPzsjlwMr58R1PqKiD9tiXjCwsBEPr7Bj24XW5NbzaMra5tVW4xJQjEd0Lmyjb+qUCA51S/uwi0jCe2hMAzVsUWvaG2E/1nLbXi3P90hzYXxELbjrgXs/2O/138UzF7dGTbMYckVIjINoHCQs9ACe03wO8S+Ga4aSijzZoi1/APh6vqu07dFq5Jtb78RyjwOOdhlVlmYEM6OW0wBUlrkHS9g3FyY/J+Sc9PjbbNLl73VhaS9RXnxbhsfwg6YSlLeL2Cn5rScmp4UotEFtK6OkScivdCsuQCareoaYnMvYJSMO72qU2KOSFDs56fi4IovkR55yF5rvLLOuZkEsCaiqoALRS7atjuSN6/lYS4NHVPpi4eCBV22OjWLHImal7xgDtnPUhlusbX1Qx/7Ca00V4wasnTkIiN+U4g65pB1yFzvkdeyQjx9phzyFwndYT3CSxz6YbcBhZERcmiUEFkLwlTSopRJ81NUk5tVgSwqoTCq/aEy29CiyTs2nlgQoeYooErOGmlRBJU861KDcsqyUFcjnidLJYh9wzLe8+Pdyg5XV1F9ZQ1lO/WV+ZBsnLGzghe5oxgMBtzxxfSTMMuyWUFgvry7rVkc81KQpUynbopcyzRjYXkGbPPjMcvqXPNrhA3T14+F5khQa48pzT5rxWwYKPI9BIoCNrMrzoJHm8yANFMqKtuem1gv/humal88jNUH41NOKhIu6rRANWIB0y0f6oN/6zBD5fGZeLXFspigPHdYhdZT2TtQaNS+8dHuGnJaQfwzlqa0bm9+iWyCMrprvSXCMBRBgzJb4GAbqcRX45cxBoEFSiKasWLPNvtmmsQm8SGSFbGOZWXKlvqlD2moCCEqklnXZJqImog/z4mgvsQvHRUQ+MukmGuLZSzaXWHNJHfGoZH5u1cMknetqTKTFAbJQFyIw5RfMsCH87Sq+aZOh+XZM8pVpXXTJkx/XROjkUQjSEZUXIAw419Gzb2NN66Ip5brPOBK5V0nDhrC32oJSToxdkWZFGTmSUqBjtAhzfLTEUcbR1hE5W0FZ16CcdPAsjV7KOI2SrmPpgmkJyd+WxcMF3OuERNBsZ6INWpVRNRXBFD8HSSU5yxNNkGCfYqBP1jzhbJKMg2IiaQNOVD1FrqM1BhjZAjXpUIoOci05jtKNhUAalBZZpg3UWsWkGXOW4EDV8KVaAlLQkX5WMiWRpoUNs43gAWTbloTt3H1jnvKRt8OaGwmtowhJsKItD6BpkbUF+2Wbz7pgSI1ML00zzaOWeewjlLMn6qOP0AgL62WfQnMMhnnkZL8ZB0dcy0KPR5bQqL2EL/JoSY61ArXUnlniGB7ZjnEY4z6mp9k4ZmqyKwWCQ3XS2F/E1AR16koE1W1DJ2zEwLMuaLGtKd1MQRhFjNovaF2ZZW1IxhMvGU2yZ/wLHfnIjajHAF612EMBzjwLBJ2Zb677cBTUQS070FQlR3F6XI4fBH2KT7KcDesohioQQ2NhLZn1SbM7FvpgO3zZO2pPjHVIqq7nLQ8HcA+Kk1QeP+OnjG1SqsXLFvpHefaJgy5aWd+akHHMorNfWbFkSv25ZZ2ozVOfmhx2gH/Ut1i69k2Qpg1ftQq51HGv5Nki+HIjmApebcU2rRRNpRH9kBc1JTW6v70zO3UxaO8I413knjNa5AUkLcWiawZdERoQFHUuc/FioS4IVdTJE8A261ykKsG4rEReR1nZelqA0XYlxMRaxD7dsm9F6zZl4LlN1FZSJShHIZc8+YhxoFSmgBMCiAVHUgfoZ1n4IjQmFsqyPKTx/D/kLgmhXPIASK+wpVNVNUOUjAjOvQhxAbbyElJAbHsuTNczEm3bsA46NKALMubYnDjWPGmwLwk5Jhw1qEKuY1bJMM9cHk0bQVk/jznr8Wg5/cbMhIwwl6/QL1G3LuZ6OjrtpeqYB0eAGgTp6E0nbDyQWVDg2YeHCTKzSlf1rVSeGjS1s1SKEtaQfi6xkNiDDcyiWC2gtCWoVujoAoGXT0dWhu/yhBr2z5oyald07lRHxhXgOFjjoPCgEOs2PLDphSp2lpHpQtfis6YsFzY8n2wwhqFoyjR/kFVr2B5VWRvI9tKREXkWyrZi4xB6WYlH1WC6T9ecAcdme2tam3A7JNQ2rIFjpcoOra1Wpq1vu7pN+GyN8+oezFd0okgbJW2taLtF2KpuUeIPkMwhmGZHf1MnAx04BkELh13VvY3TE1E4EXJbi9XwwiXhioSGhTZZmnae+ZDjROgEl8guWOlWSz5Rwo6FZNCsci2ELJsZ9WkItlV4DONKGQgHpGgT1jzUJ8o7PeTBgAIvHNTjYqbMcVIAfejFFFXjhkwsylnxkAvNJMNBX6UTTQFqlFyhZBkhEjo0rBVyvzoUvHL+8yhxqEYYfYJJni5uFGVxrmwHVHZASRto54nSvKgmz/YH1oG41mI9Lg4+4dra1vIx5ITpOI/jMiM4Phu8RbU3W7C9oB2SHdh9BvqrhhfMqq60ANJRWB0chJyNzWReXDxQhJf6KkwrOQFRZS06t9AXQ2Hx809eODzQljSb6oMEitUM8kGrKZ1aYLW8uFjjRUTfbuVjNvOozKs1gcyOaWOsoan+lZSSaPGHYjWVaOqWNIwIqpCPikVzQJrxYpeMmKqxZ4imDETcEmqHk8BxaGdli3zWbqgPzwbbWYB/7ENQbUawqE1zIqi4GFmn8giwrluEu7C242DbRbxcVzq5ZdT+ohcX65MuvQVVSuqRELazNjHek7HAHZInU7NOmiVmuoyJIL+KikK2WcBs6gqVshHm7gr/SGQm7VmyTMg8PRPpHxlGhBi7rqqwAyJUsXCQVrYhClUPPSN702I1OD+s2Q5F1CRLnUxRz4kHH1RDYJVPjYMlm8sNKYnVJ8+F+wNAODYpeoxsZftQs5g/Z5i/8Ey9rKDusl0OxDX5CpAM1hbyWM2HWGxYZmBkMQ7Q0meJA0rY29y21FQshfOQ2AOPqDnmHLTWYdbn+KxPUNNJQi5rarFlsFVrm2apNQjbUOKjNYiQEPZtO+tEqdHpyVDodsua4TAcHg+aC9bRO9uiHaQYao+HNwYrGgVdW9ipFiGKdgqdbFTioS8SIZMYPMroRUoEBa5YR+wC2yEjsqrIgrYrHLKyFyzmA804aT6lZMSJ8sstFlah7UPQLHKJIg26EZfwHFRLBlXEpltfEmTQLvhZlVyt3SwQm22W2sQ2LJknXenRMiuh+K7DYyBoE3AfoY8jY5MNhCqOVS7EsBcdNS8o1A97sMO/a/qjX8szy/qUZUYdXXDHefZMbu5bHFsb1I+2qbAOf0btl3X9CtRUF0xLSPaY/9tuuIVfTSxoB4fw1cgdspLABEl9GVO1q/HgSvogxqXoTZ1lZKEq9UmCtafGTU+PA7fM7Kwc7rJB5lbQsMmEnk3hD7alnv5PSBkHn0fS5LkdrxLRVq35ctsf37vwqB/jFW1e0HrlPsOmevZEibafG134WaR4/EJ8luNgGdshZ42X+GxLj6pZ7galDLDuQ5VrVSLF1AuqKvqqYJaNSGczHhSTOeL5HJiWSDUiqGhVIuLnZUqdSFzG6Itn9lvphY3jc23aMvsJmsvAt+vxIljX666ZrE5yjqTbM2RYTsRd99/7wzhJf5CaGiCZjFKBuctqsQP8sjP/eoE/zsQ4+BUu31pQxxbtkGeLM0koD9XOtmqXfkDLP2s3SVS7ZWZmtqEGgLak0Z6Eym+JcNYA9cb0W42Ljif4aaJSbfFVYoY7fc82lBQDedlrM5zoKusJJU1Eu6wDY3polHpE1j0w/6Ve5a9oNOzH9XkodUFrEZFGaboA4eWbhYU+1zYTSjrgD0dIyuVBWj91UuvccTPZqRz5QBZ4kJ86dyYtLy+lvb1R57/2yOFNxp333vVBJNS7dGVgBAoYAozCcZAHBmrdnoDkr5dvbdxId7zhrtFf/Zv/W++++x/s7YBHRIe0FcK8oInQy6Ou9Mkn7ckKDnmauqouUWmikv/sLGJ3k7SIGM4BmEUHvOJFH7SjQcGhohzkOcKx0K5BU1ShFS3CevWYjBiZR3kQ0NMAtY8ZOl/gkaHxovLPIxkkKuWMzOM51+7CpuwpNOhSDPl3pb8iqZyFch1rcEpY2+vGurk9ZpX5YyemnBnr+Iav5lTIYkqCby20G7LgE6HL/8ToqSc+nf7kd79T/+fH+plTqrlrGuOWmhIkZP3l8u5/fhV9TsQd97zxg/1+/11uMXKYRP/5BJNhNiYRI9zd3k3b126kmy/cNvrL/+MP9O657/7ezjYSUnYysLmadZsgTwgGEDrEmHYoN+al1CfitI1Bs8Za//IBqHh4gR5LzIZf4mBfGSQiPqLoT00dcqPJB8ZMUSoV2ES7iZIvLRlk1ILEn4gccEHh1eZnDFXHLWjI4nJBxNyNhVB0Rn7RrGzH+Jlo6hLmgRuCoqOynybGfWX7bFvJGry19bX0ucc/mf7Cn/mjabC0hITk345itUsnK8LIZwYUqtghF56QdyIhuUN6gnOkqLwbgi54ige3REPshtvXb6Sbbrl19N/+D3+rd9eX3N/b297O4VZhi2bNRc3JNQc8/QstD5SvoKmHiv9ES1OzE7pi6Bg2efZsC/A5oZIBVd+is58cF+E2ZPlsW2Y+eXzxmShkROlftqLGIXvVIS/6pl/9CRf8oh2a7s1gn6VdSOKWXbQrSeiXCak/XM5xhrwN7jFiq+nSJ1G1NT+1R+ubV8WmY20rwI7xB6jr8fAWm7A0+EJ2UOu6FZpuWR73DHV44Opqe7DfiJrgU+762on0uU9/Kv2lP/8nckJ6h/T5DovahvPKv089loTkDsmEpKa6jpOoKMiMiQZfMfWQkN4hz99yYfQX//Lf6L3xnvt7uzv8X9zHB1+hYmXfqrNPdql13rSjgHXYAHmCVfhTFgV0ukoX/GNE8CLp2GckmX2MuccEc/Hvpy88+Zm0u7eX7rr3TWltbU3TQR7/h6R7vuRBb9bqmz4gjD7ZfTjkqpCIhzx/kluZCcM/GH72mSfT5vVr6eSZ87j9vxsq+3C9D/5TaWtzI506dTbdBn7li8iVwInTCszIeuyPCck//cpM8QM+n0bwzXGclSpox5wtrGSYjbo0AEqdAmWfB1C+9TjmapIz8GPcmgPWOog1hnwuLMWxupDV+qtr6+nJz3wqff9f+FNIyH5aww6pOwwvTIC6NbSOdMt6Wn8Ct9BnyCohCcbLWoOrwbC5WCTEFX0Pt6fcIc/fdGH0n/93/1Pvzrvu6+3tYoekvccYRow+D3scGizfpc2L1Eo4xGIOR6zox1te3aYOKiMzw1clz/zQLNTUTegD/AyvjyT+5q98JJ0+uZb+3W88lv7tJ59P52++KX3d298kX//yI59DGL30yssvpquXXsHVcQWJdE86eWoNzyCfTUuD5XT3vfely5cvpReeezbddtsdmKOb0heefjptb2+mN959r/4bgO3dPfS1n776rfenCzefSTdubKaf/OWPput7/XTTekpf9443p5MnTqRnXryYfvXjT6dRb5AuvvxC2riMPpdW0613viGdOXU67ezuphdfeCHduHYZw+ICuTlduPVWje3VV19N1y6/qrhPnDybbr39Dr0BcQn8V195Ke0PEcPSSrrtjjcg8U+kPVwInnvmafi6ms6evwUXpd00wKJ74xvvSVvs57lnJFvB4r39DXeltdVVvaNbImazLZEqDolq2vMJieQSMo8Idn2aKnvv1E0UtoGsP+Yr07EOVlfX0uc/93j6q//Nn9bfljoh+2N3JzYk8kU+P0M6IbvvkPq91WmA0/ciqEdIayLxT4nFjsVz8QoWoR9k4g89ra6d2P/yr/y63trJM71t3Mby/4rchWx3OMIJRc0Cmj9jsSN+XYZ71qGMOnuqsxx8/uev/EEo0eBZTptc00b2tKG9bWSf46Bv8sM/rmSVP9fZDmUHbf46wMP33pZevHglnT57Nj18903pl371Y+mRB79Ew//V3/h0esu9Z9PvfuuD6dLGdvqKtzyQHrr7fPqNx55M3/S1X5m+5u0PpJ//Nx9PX/qmO9Mfe9fXp+2dvfTRx59Kf+Kdvye96U33pk89+QJ4u4qNP1j1JW+4OV26cg0nfymdPbmaPvnZp9NXv/1hxbuBJGXyf/jjT6RH7jqVvvJtD6dXr26lt3/pg+kt990K/mfTXbefT9/61W9JVzZwcTx3Ln3T731bevGVyzg/u+k7v+ZR3XbtjXrpW77mK3RBu/jq5fTO3/dl6QR23k3E9h984+9Ot918Kn3ksafSg3eeSd/5778Du/XN6YF77kzf/Hvfmu696870Kx/+RPqKBy+A94a0ubuPsT+U7rpwMj3+5LNpuO/bOp6TmF8VzinuMsr55Zj3cFdgGWrQ9bmP80hdtPM54nriO5/ik4c7E9vnurBlTV+1H+tVa4A2Km5XPlDzx00uvfpK+je/+NNKNP6XDKzzytexyGPVvCAsr634zZ/R/mPD3uAnLn7hC35ncwo6JSTcP5KzUAuPBNMxArCAieprn37WAlf51fUT+1/6O7+mt3biNG5ZdzV5mgAOFpPHSeCtXj0ZLko0ThInJNecSPI1udSDnzjRTl7XlTwX9UEf2UYlTrbscn+S10V+ZMd4oYeTz194e/SBN6TLG5vpH//Mh9Ptt96cfv/XvS0t9Ybp5Us30tbOML0DC3ITdwgXbsLzA3aYJz//TFpaWU+ffvpiuu+uC+nsWg9259PjT7+abj67li6cWUmnT59OP/srn0pXrm0i+XppB374sx4P3H0reDfSh379ifQVb74nPXjXLenkyZPppz708fQAfF1CHFuI6x1f9mDa3NpOF86f0xX8iaeeSWfOnkn/+tcfT089/Vx6+5c9kh78kjuR5NvpyWeeSx//7PPpE5/6bHr4wQfTlz18b1pd6qXPIc6nn38p3XIaO+wt59PJ02fT6RNrGv8rGNvb33J/+uRnPp9+/Od/PT357IvpjbedxQ6MJzPcxfx7uABd39pLt104p7l8Fn4GyyfSpevbWgvlvPK8Owlais4Bf2fI51znD3Xos65ozE/Y6NyLRs1CGc8ZbfP6ijUkv7n4HGc/LLDbZXyyrf3w5usyEvLXfvlnkYj9tIyE5DOiUe/3ppgZMEAurOCRRre2oyEScmlRCXnqPfD+CPtiMupzrHw58If1LE5OyXE14S+x8RfVVlbX9x95++/trayf6m1v48qvydvTBO5wl2I771ZKDtCcqJ2gsz4nizV3KennCY6JlY4mETq4EHAy3ZcnehcLh3JNeu4/4oiT7sWQbdDHjnTth3zuZnyGfNvDdyNJrqfPPXMxffQzz6brN3bTA/ferh3lF/7dp7Fzbaf734hbus1r6eYz6+nU2VvSR5EAz2Fn4qMQF/bzF6+ln/j539QO9qUP3ZM+9BtPpk8+9Xxaxe0Nx7eNuwtkZHoQuzHn9Rf+3Wf0uzgP3/eG9HO/+nh68rmLSNB7obuXfhnJevXGFhL0VvR5Nd105kQ6c9MFJPFT6Z433p7e9Y3vSFcvX0xXN3ireR79vIpb1JPpO7/hd6X1/m566eWL6RQuCE+/fAML7UR62yP3pVcvvoJH7N10FncB7P/XPvl57P6Pp7tuPZPe+x1fne68cD6dwW07H6x/8kOP6aLw4F03p2tXLqVbbz6He7zTGvNOnjPNfVU436jzuauLz2HMeXURZZtynn/ysi3H7nMWvsI3Za7V5rkPWUG7H/eltQC++svrp1on8MM7kcuXLqZf/5V/oZ1xGbfj+t/FmHiYIa19FB7JYT7wI6DVtdW8Q6bOO6T9tIM/f/7em2+79dvWTq7drx9yQidKOLzGDfNVATWTkr8Huo1Fe+rcTaN3/8n/pnfL7Xf3hnuMBXq8v4ZS+FA725vicOLAe3T3FP6JsFYN+zG7quV2PHibQ9AKPAj1nIHanusjbcpnkDrGhIvCnsa4jIkmh/8xFRcHTwCfwagbFxZiZWWg//uf0O0VTjp/GW5pCc/a0BnCwRKeR/hMQlvDI+DFhcTKEm4tuUhQSDM2XtBCBkNdrLj79PZxBV+Gf/lLXog5FvKY2PStBQt/fNeQfPqhPv0OMf4l9MExcXzcZb7ud/2O9GbcCr/0/HNYZMvpZjyL/lNcVJ57+XJaW1nRHHCH4c6xyhgxRvZTj2gc4sO/ddjKZ60w0nTg6l+ez1DQGgIDFTjZgFS24R2dNGXqtn0RPtYrZ8yDuAKcsZ+lldX00rNPpP/zb/y3ugOpP4ekVURfAAwmbv0ua/cfuRrz08B/jPL+8xduXl4/eQq3Hlh06ERvwzNkWuZBEv5Csd8Q4+64g2ecE2fOj77zj//F3i23vbHHNwEUaQUMHfcC8lOF4QEGRW7zvZqYJE+D2zkY6+BgiX16eiVRi7XmsdAy5aMgspaw4ptIPHl1v64qKA4S7tdGViv7qMIVxnUlx7ESg6r6y17G5UTIm4AWRLWFa3ukDG2MaRnJFe+2hqewMLxkqX99a0cXEXKWlwfpxMpy/j+0bUMUPWRYGvLwx48h+nnNSFjWLIDnyoKSHgf7C4oIJ4YT1xrBLaNTq2qSaPrnj5itpovPPZV+5Ae+Tz9gtn76TOrpc8jSb23LNcvfofK7rIv7ps6fRPnb52+5afnkqZO6R2fkTEovTYIBgKqygHTeIa/fwHPIudE3ffd/2Tt/6xuxQ+aEhFyTS3VzwouRBzkJ9S4CBFkZ2zxOkWj2p1YBCGItCNxESx86yJHAPgtxO+gzkwIbDZ91c0zTAKuFC0zh4lD5JIMNlhhP5mnOQjH0Mrhb+y38zJgXDX9jqFf6AUyUHPDHRgSXBW19Fm0NN1QLugLbjXOuRsNvTNsAdwCvvvD59P/8vb+CHbKfvxjgOxCb+BJUrzu0lJDxLutidsickNghkZC6ZUUy9vlRRCDvjlzdVWAYPX9OfwfPNWsnz42+6g/8md7ZW+7sDYe71QBLeLE0ZoGVjgf14/u0cSUmyumoJoU0jOWe2SetGmUr+pCNWqCy2Dzd5FZ6pughEtWxxHQIlRt7CE8l5wA0dvhCXS2o4ljDfsKrUXo0l2Nh3HyIEcC237BEDcbSgN83jrgsq2ki6xa15lXOqOvZ15dFwPGhRNgSFsYYbVl7qfWI3KYi2bk/0yhERWdZ4ADf5yg4Rm1Tj5Wo+URvaSVtvPyF9PM//Ncat6ye10LTRz7yICF9y7rEN4kWu0MqIfEsoucCbNU0G1t8AhmQIV/5/1xsbVxPt9562+hvvf/9vTe96U09/vdcuq2FXgw+JqiEEnQM2W+uQ+4TSNQ86x304X5srzYXQ9nWIdquD8TR6tOQLkxz5dqusxkPmSHQup6HQPTZlJV9CdFUZ3VzGvh4EPo+eeGfz7D5SwJUATuH0RHhq/RpVHOAV3OsQii0oDn+aPMY8zHmE77G+rHiGBnarfYEfEg3n0i2SK+fWE+ffOyT6Xv+xB/TM/eaEtLP/PYtTbkQB3x/U+d0foZcYEKeuzknJHZIdsJ744AHmSciT0gfL/61xyYS8s477xz92I/9WO/hhx/u8T96lU3jbDfbRMlrl2ciozwRmuw5+yAOtjNRYJYNESd7DG16HXmBSaKwKZ+V2kBZuw4XD99kWp5qf1h4F50fk+wm8nPdio4xtKlxTk6dOpU+8pFfT9/8jd+I21fskKdPY2PiBYzzFXOW8wAUbTinh/nqXHH/OQnRaXRMk4hc3atmbG6FXsvoDoG2E9BkxUWh6ruhcJhFcQiTyVios3HE2LokU7uOk5Sfe76eMGk8E/m5bkWHuSFmqnGuoeN15sIUdPGm4JSM2tQ8mJaQyy6xmNyRg2AnsU2j1i0QStF3aPswGV2S5TAJ1cQifDRxFJ9ttof1d9SxcSF2SejD4Lj8fvHhOXfqcYxsmybF2i+05piCaQn5j1AeXVpd+Vl+28IT23YVBT8/zFf9OlaAS6VqCF0Wz1EXmDDDR7OPw8Z1wE9jvIvCtPC6LPqIs32c3iGPJ/LXCY56YYC5Ey8AWk3OWr05RXoSfp8FhzkmdlpCXkL5GBxu8ITTt9+UsX9xcs+WFoAebQZ46CQydyI6qMzUWUQidImjK44rMdvQNW7qtScvFxGS8qiL9jXCpAvQsUaPKbb/WO2YM067Yome61pUnBa9G7vAH0omwrf/BjIauWYCosFmsMYbNbgofuEXfiH95E/+ZPqZn/mZ9MP/6IfTB37wB9NP//RPp5/6qZ9O//yf/2Ta2Limz8amoW0NzpsEM5N8QvxNNHm+XsYkZYTOzD4ny6eZzhpLiTZdLfJGyIvCpASqMS6fZyxz4SgXnMqU31UjfGvKj/m8K6IFHf12D2itAWUsyhzDmZ2Q9K+T5YjU1IQVvYi0XJcNJK2WZMsEkPf1X//16du//dvTd3zHd6Q777hTH55+y7d8S/q2b/tW8L4tnT17Jl28eDH9/M//fPrRH/3R9GM/9mPpN3/zN/X1LJ4slmeffTZ96lOfBG9n8gls8A9zoruYzF5wBebRPSa0xcsFxK/IHS8mjX18kiO+afNayybrHAbTT0+Os9Cp0pGGEPsPLKiQy3SHB9Bph1Sis0Yh6auA94DgEWT77xTJ0TcZmJWSleBk8pmlnPDg8at5H/rQh9LP/uzPpkcf/bL0B//gH0zvfve79TnZj/3TH0vPPfecdk9+jMLvafJLyCU4HdNwHFffeXyWszHJ7jhi7AZGd/B8zQPGPjn+4xjXuM+jRT8F6ibPD2g23Zf79+2rV59TtIhsjqA6JCS8MVlyrc7QEzuLQj5Dqc8DI+AziX7koDWctpNGHn8M64UXXuSXCtLtt9+mNnHffffhVnZDOyf17r33XiTsW9La2vpYYh/AxMVhNONojysTGW06TUy6MDS5k3x16aOJTnFBZ5KeL4pT5rID6GPq+ZgTi/TVBV2mnRHFt5K056BWK3/aYE7WQ5nnA6Xuz5DuVT3oMZJtNqPWK0MZ2+ObOvwaQYch1uDt66OPfml65pkv6MNY7oSXL19O//pf/+t064UL6e6779au+MQTT6aPfvSjaXPzRqeFOA1N+2gf1e9RcJwLcbLv+F2g4+v7tcBRoufUtE6PeFwP2JBIKyEAbY0U8wVaiZrXD0ubrynolpDhFLW7AkTwaquWoO+MRrBVIIVCA0ysL//yL0/f/M3fXC1+/WHuAw+mP/SH/lC67bZb0+eeeCK99NJL6R2/63eld77znfobPerwj3pJr6ysyO4omLRAF54UcyT4pIvBIq4RUy80GPM8w6avLheu12Kn6zQ1C4hD/VRulIbMBNFlBpLyIxzLwv5vj+zYZO4kBh+7IsIBMfY7N2yTtmLrSeNJOnPmTLpwyy2ZY5DP58Tbb789PfzQQ+lNb3qT9MiPE3vhwi3aLfljTeTRfYd10YouC2oW2nzElXIWFtF/Gyb5jTks5UFTNM9nkuU5mYWuek007epYx/mH896OA6GiSz8Zsn9ValVTCIM430yDHKGObi3qf7+KOxhGqChZ11UVT67FUEGAWW8SOKGc3EkLh2jKJ+lW4XXAtP6OHa9h35MSIMZfymvaCdZxKl8ztMc6GQuPHw69F2bf1WkkEanqeYsbxYJAWdAOiYdAfyu8Qr4O4FBtiKTJQrueq4I5AVwYOvnFBLcly6wT0DQ5sDMtIAkO9NHi8yiJPo+/I3TTATwn4++ALxLH5XcudIxhTK2cc/C5rLnOKh3ISZfLvSA7Y1pC/lmU/a0b29+lX2lmg0Gx4xxcXADqz2BQUWYmVWpl4CgLtsSh/Mxps7BYOTGvIbrGHXpt+jxz/ExyUXNwnJiW4JMlwBS7VpTqnBYW8rDOJcJB01XMmbKG/czxNuu0hNxG2aV/dQhEjqlL0iiKq9CpIAaWY98B8uS2Fb4P28YvC3W66JWFf0jdxo/S9Devf5bD2Kgc1q4o/jmV9tI1Luq1nRv+lg5fbbLXY8HhAG/hRes4L/q8tvWzLqCZeNRxjmcdHl11uA+t4Vlvh/4e8vS5M8tr6+t60B8sDdLyyjIynlcFBEmtiDMqBD7a20tbV2+kO+64I73/7/yvetd0W79czsh8uWCwHETQ4rPOv0jgv8am3Hyp4MhedVVUvzjoKuEg+Gvf0ij8+gerTFur0jZPusG1Pum6/4ZV+Ye+hM2gb0b0xXbEQQZfRvD4L4/HjcyuZtZ8E5kGX4sgbFCkikPuv2oDjinLyGKVxyttHOyHauaXfccfLhcWRsw7/tFfOVbqVWPKaLZJlvN+wD7ThOOxXv5XDZWoVU3U/dCSBmhX5qFj7dA1N/hooQMNES/qnDhxIj32iU+kP/qHvzsN9Js6pzAvA0iwtujezqwvGnzM2yno8RcD9vaGH9xdXl/MHygzIVdPrCHJRnK+sryiLyHnGODBwxCpQy8NkZDbGzfSbbffmf7m3/kH6U1MyG1uuBnljALjLcMqtSTasQCEVj9NmxpNn8IBH432AXUyqtEbM3wQVcwlGqxWHaDNX2CSjdAiI6c86ZPN+Ue2/k95vhgok3IME9mTBJa0DXOCxQGsIyE/+YmPp//oj7xLmxJ/U4d/oOxrNjwXF6jojDvqyTMn/Zs6u90TstNm6t+kKYCmBqg4MGAGQA7/8QyrBo9yGUxHm07zfER72gJs+pnk4yior+yTMXFxzMCkRXhYf21o8zRpXnghmHYxeL1g1vxMGkGXkY2tN+WBVrrXPA7qWTUoNsiXlgTKg8LDTHRKyCqo7FwdMiK06iPAmHh2eb+NfxNzp2UFHOQcxIEFO2klTcHEK29G8+R26qKD0qx+v1hgWO3nCY8efATgNvB6Cr0l1qkXjomL8BDI81AlWXbNVKi6wYSStDyY3dH9cZOdVgFx+Fi62qrJ4SHfSqL4y+eZ/UXGzDzolEyZKPB6TbAxzIixy3LRbdn86+rImHYndBgs5mwxJj42ocKBOaAoyVBW8nKeLw4W5Lo7ZiXkkG9i0Kfmh8mGiotRobCRO/T8MYBcCPCyuBOyVYVOi76h09zhDoNZPhjXrAXTKY4WlUljnuTvKBeGNsvSHfvkd1sXnRxfDLSNgEOdNDKt8VwIzwHpnITKBVD657wwYGMFvaSgNzKP/k2d/w1lfWVt7R/zf7NiL3VwLg4KwEEi6PCtYOUj5GJR3obs67dhcDpfD9B5LQHGa52QMy8yE8JxArRgQvzTRsUxRxGKkPpkIUatcxSJwGOCSp/xl2OY1lEDM29Z8RyxLH848PYlBs1Jq68LETjbvKqgkmfLi9DGUQY9B2aesHmxaH/zIHddRjBpfNyxjgPTh4/zHIvyNcLE/o4y/EOMgeeBn8kKMrePOMYbmmyrUJfqFcOVsbAvl9e3LH5XycvCLKZnDoxc8BQ+d2gmL6MlQ8zFQBeCIy6QRST0AR8tPj1TRT1Hv8elexi8bm5byxCOGE7M2KSZa86p2+aFRCEUarFFUbVgZyzqN3XywFXlgx8Rc3KCJjt2TtWKqgiKrCMuGtpP9NHgRwIEJpt1j2kO1QoxJyW69rmwBOjY3zQ1xsJ3XF9rHGYODsw5BxalALW6zUyNSp+EusEhdyf3TgyxMrsguqHDDpmByeH86BqgidIds0m1HEx1JEHZnAHZvkYsYJ6cOEHzJFKgzWTaCW8mdSc0OgkfBxZJEy1dzTvGqfqHmK8mZo7hmNA1KTnX8VoE2voNji5N6IY9KQchkDrvCMfAdpRu6JCQ4ayuNeT6AEBWBQN5ZjfDOEwiEYdKwCq2dhzweZg+Oth0XiANNc5dm/9FLbh5wD71bnvH5FgEOPYoY2AzSoGJF4yFxmxfTBp1z4NOVM1odsfmPPcWHRKyGLmSznfKzj8cNGEMxEuFMgVlVZdpaFl0h8Ii/ISPCb4WFWoXsKvXMgGIqeODzD/v8UXGEaekHOIsV5r/sUkBzXmAZaxxiVmr7c0qLGSO0v02tOsOCc/qD11VnYnjxHSKguMsrSJykCTU7Iw29eaVsm33mBcTfWi2GcfsPg5ewQ/aNP10jX3eMS5mTjLRABenvlj/WxyzRhBzyFp0XgsGaPyLr5JSoqSjmjiGaKqg8D+01eN3t/d05kheBVZ2WwcVvTs5QwJZNEqz40RjNR1MhEzMgUP56KA0T/IsItHmGTxVS3W18dK7rXgtJJ4ZWNTdQVus5ERpw6TxaS1kw1KlihS8imb8UYhun3p0SEhmN30yAmSYSJ6U3LV2RtQq0DHXqHbIAq2DbeG1aB3AYRbGTJND+DxuNBdn8yLRGeXYSE8Ya6yjUsU0zq9iaZzU1xot3XNOvBILMN5MLgLhP3qK+YmNiGDNQvlh+p6ZkJGP/FtDUnVnXhZRa+g5AlfgKFo1FoJDJeCMALr4PC4fB+xa3EzyPSumwME+0J4R7yQVsvSFczdfezCA1rjMPDAnjQvZUSH/XOa89VOtyvPBrsHwqwWLvWVFFzhD2hcjigzFoZcpHn3FoFKhWKB1kc1YJJ2xCD8zfCwq1EXdlpXg3JZlZh/zDkbnnz4XNAkNlLFPREM0IQUm4rCzLjv2HYWI+S2EVXjkRVnYLSugPvFAr5TkRLGA6VeEQTkXgBmqeAiFQ6CL2dQT98XEUeMqzCctUs53vF4r8HTq1811cn/roJyhSbM1ay3VUqx1TkFuEfoOd6ZJRGKJR8WF7ZDRi3qPFMyJKZKc2A9JmU2YNwdmTMhxYdaJOC5EkkUxM5c5MSkpFz02etO3duY6sccDjjles8Bwp2nNnCeItfo17nK9Zzt+7AeSLd7R8gHPvdIGrUXtkPzdEDtVVYHBqHcGAWFcMBlMZlelDYteKAcwxf9xdD2WVCXIy3wvHb86odVdR9ujYEYfPPe8FX5NYiHYzZxdKbZGfFyik9zMvLWXuOmTbfssuRVoM8NtEzMTMjoau0NRR15WLHrGzYrVHycDVTyl7ZyIPgJti6B1YRRxdE6AKWj6aOuSYCxVPJOUgEXE1BWt81OC8iiBaTaY2nmef2NOyrlp8qIsCkdYchNAj+HVtaIFWUmymHzJKqI7OuyQLqMDzwy8TnrrVnLmjHSFQ55cN0030fUENHueadciR4SZqkG1UD2wKMo60/RR+glRqE5FJ6WjIWJrxkmU46vG2IYOcfIHnOIvQJp+20oTbbzDQHdpTczwPfdaqoCxNGbVvnDUAyXuJSFkTL5dBea4aAVmP0MSdIxi/5zkXKNzhahAMpSR1j8UFnSy2vyU00nxpBCrkzQhlvHTsji0Lg6yGuzQY920WWhs4Zt10c88u+NxYOIYc4yt85jRJmmbxwOAmKOuRw4qeFzz2pTYth/XfJOztuiCmQnpJ0h3yB7ZjQIAzXq8O0lNksYgqRqYOehD4MCCnNFHeTKPIZwKRx3rAXs2C9ZxzGUryn5Io6hvnGa9ufNaxNGypnkey3Mp5MXPYzMqtg8TqZa6xhvW4Qm9o7+IgTuj+mVTcbhdHDph9g7Jt7hzB4SO6FTToQQNmeU1zHO4DHT+q0XAwx8H/ZWLstkW2G7yWtBB5VigOSxe4rWN45CofOa6RPRTlrkAdd226gsjxwCGU5YCeam3IlTbVuNiUK9rHavYzOES93/5j5oNkZXSTHS7ZWVHehnqGp1ph1R8PKHgo0GZu8cx5FMQC6F1UTTaDemhgZ4y9f8PTEumGCvrhY+7XBCLxpR1M20ck8wmWXTeJOggq7IyyRwoNyX3En3ptJA9x5fyOyQkveYuovOqb3dEnsYlHlsgeEPNUiCSrrmAWhOxycto405bkMIseRfM8NEmPjBe1mU5DAqz8dmly0P6zJjbHur8T3kOBHJUTAiDichXKybMKTkTLDTemWMOcbW+TXqD8lrXes8wZY38z2/yLO6rc3SZq7iPZqKxzSaK2KwrtgnlJNptOOrimYZW3zP6a4pnxde2MGgSZRGYGkOjn9BdxLzSR1mmgqe66y5Tgm4nFSLqLwbKWPLQOA0OyWe+LIS55Txom8Jx1PU2VOimiwlXV+iTdd2tQ4qgFDXgHRIBZf1J6LR4WnQ6WM30XUR9aNBHvGah01hbEEkxZj/D1bS+IlZH7VeJeeP0o0s+yzQN86AnldcI09bfVMRCz7HGZsMjWX5DM+dFVdeoJNCb5ym7U0JGp1WvZR3Jqm0SlG5TUcCftkO+HjFzLc6xWOdc10IzOZqYJ1kiidtsZvXTRNNH2eZnknqOKnXmc3+saIYSc9IcUwWytaAbqNRJoFR6VrbYScpc6Fe7UZuzyZidkPGzDazCt2JiUGCo4gG8Kgg3AxMH34JW3Q72nfpo6ExamKEWJ27MN+myfVQ0/DGmeHVCB7VOc5Mxqd/mXJQ0F6H/R7Tu/XQFfcarFYwhx0GQKsuhEcYt65nQG5jq18VqtXL9ZXMcI4c6oPMtqzqhtknz2CMrJqYCJCMHmIPyjrl4KIYGYoEcBQtwMRGxiKs4y84W0fEhXcSC5+tQ4CnmejgGxLLuCoWSSxumPu9y+BS3TgMvOK7tHy25csscvLjwhexM7W5pRszUrLrDIT4I9ZjQERdR7t98BkSdHAgymDzLj4hDLNjWBD3kwp+V7Bz/a4EDSU2QfG26n4gvxu+2EuWwJ9GdoXWdaxY6yTyu+RDnZFDReRcZypUWSMvmwezUxTxrcPLNnY+9kzHeua4bkOlnPOC1p/8AoZZPQttCn7X4A120Wn0VPE5ovErMDKEt7uKlNqooTUwcY8Gv/OS6ianzRFEhpm5ZpoH98VWijdeE947pOiXC56zXATD+XMoVFr1PiqB17GWzxTj0azvUpJFsWuE4KMa4EyTJGk3Oh29dF3jLSufaEXWJ4H/h7GACyk+1ySdHkUDdU1lrvs7QPDGvU7QuyGlY4KSz73hNBcR6txW7ZJtm00ezPTe0IBcEuopQSDfakYh644qEEs+JJkUmHAuafudVUouoPye63bKq84C7DLKWozhiMkiUmsI8AR64khEdkqjNjrxWfw3MWiTho/LFOkoDTV8tKsJYXEHP8DdGQzfKPCjtDmXffME+8qTg6hVotg8FxtmItWyV6y0wdXzBbtYtkO9qjEAMmOtdcbFNSe1EKnPczc9MSPnKDtlNdMlD1W0ZZG6QVoxqTce8i6HENMuZfmfI28RHiZWgedNFV5+xoHUFPgyOFroQMbRBuyRX4AL6acWEeYo1GaXE1LmlqJxKtGN8tJNtJB0RrsiKYarGQWq0JO150FwQsx8MK3RXZQdBljWjyoGqf5aq7S38sDjs4o/JrCYk4zD+aHLIMA4g/ERYU+OZIuNpn4QYewWSUebEvPPFFaI5P8pJn4F5h9FcAwcQDrPaRH3qlSLOjWyxzlhjd+QGefBNTDAX+11WOquTUT2xBMNirx9F4auELSqrCnWg4zhMsgTm8Tmrn0mLfWZ4ExTor+mzTbU1LvKidEDpY+o4J4hoU5Z5wXEWK+XwiL7LOtML8D6OWKbFcFvHkFmhphUedqHOMNlALRYO/LX3Oe5YOyRkdJbreFwcAwMY4zPKKAfRzgX/EIsgMKm3mT5b5FxYfE1Dl1in+WgznycRIka+5kKos44yBRFPxDYrPv1uKxbDVD3KppXQKesWUBKlianxhhHXa+GAcymbYDSgZMvw46KdyIVESFKzxNObPW39T8HshOzV+c0+65CA6EvBmcyRoebg9EGJ24vCnAM8Thw42WxHeR2gdTEeAk0/0/xSxm/t6KyHHuuyvAaYeqtKUYiDnqJOMGyr4chEI5MXnvxYxkR0n7wYUadiktUZnXZIdq8Q6Lia0JZeFAQJBgoLFjYXjfKkNk7weKsj6CNKgeaVsiEWuABbF2iLr3gFqDLJ5wGEcotszGdBExPjK0FxWWag2gGz76oP1nLAtZLPPPkLBL1FacNYPLNQqEzUb/B7vb6S0N9KwzApZslzEvuRniXVYOl+09rtTZ3ciYiYaEYhukjWEEFmMqI9PKZOFEsVz/zodNJ+C4HJMOkSqMWSx3vUcVd+dKwR7bgQH6WXSbaHP9sAnZaFVTEvB0B+lIy82lEyj+tPyZfJzNLfeOCf39jslmZEZ02FkQMzHW0ugxxcAx5sbjQwgT0/JnUwBVNPwgyEWSdzKnVQbFOZN8Y4B5PORaCTz1Bh3UG9FXO8s9iGNutZ4XSeLzrvEt6Bi3200Y+yLm5PeUcIXuQExTiIRdnCd0i6ZyzVJKvHsfja4GvJZLSZtU1qyZtnkQbmsmnoti1wqjTP1dQ+Ovpsc9HqN5TbZAD9x2sSZs5JKW6jZ5iPOizC0lWXMgkcS6dz3Fiv0+anDYqDPmRm23BZsUFJhxwsEq6T0OmCjgmJriqvyn3U7l5gx+IVXetqkekFICZ96sP6FEw6aV1OJE9c8+R1MFsYJsUukH+EYKb6LkEVlvLUTzCTP+jpWZPtCYWI+iiYuiaaHYTqtI5jThvzUr1jqnFxgNkN+8d6l2veokKvXi/RYTfMTkjdB5d7HTtiKTuKk4pSxQGefzl2oWhdPA1ei0aFbosPOh30mir0HWUWeMLiVWKa6VS/lLXIw397X3W7SRho4tgAAE1RSURBVE/sq8lmu1kytGqK9iIRMXaKtYhL+vk1L2qL2IAMdc+harg4MF94N1mrdMbMhKTPMpC6bgyoFFFGcUPltcRxdD3pJE5aD2OgUpQZmKYai2/iImxBGfe0hTh1cc8LuNH/ktWyVBaBTndK5ZrsEgfHPmX8B/7OGKpynfvhM6NIPzyKJ0b3R8hut6zqVMeik8wR2QAlvo8Gssk8mLUoui4aanXRnOhvAn9sgU807dKzQX/TEyUTGeG7tQ/yokzBrD4D7KMscwErVUnZoZ9JKPucGcukbshnQSjlzjYf0KeOhurSFWneFWq4auQXUSpOR4eEhDNMrMcTjh1atUU3wLny1aKQtU0g0M6l+oRJn4Q5dNv8Tj7J4zyflm6YdwxtvsN8Djc1JhiV/Uwbz7TYu45LXxybsps1/cScRSl5nUC1UGXNrqOgPXG8s/xTXKhUI5LvLACtTAmhZGJ2xsyE5G4rfzj47x7Dvxg4MiUbPbJJcTmCQ6LziZiCeTwctr9pZgd8sh1lDrSpx2KdGveMfnieytc0lH3N7Bts5WKh1yxSa7TnRgcz+W9TZJ9z9Ws/8pXNWJl0TgSZD5VeF8xMyFCg60g8xx9hMCXHe4zx5XCOjLYT1XryyGvjt2CuBdCi1xxzYI4QWhF+J/knpvk/MKZozxEU++4SR4noN+a1KuDpPyw9DkRoXGglHcj8iG1e0CqKnMk3sgAMXWi0W3lD8j2kNYWCtF03zN4hK2cmeKwp9xvt2J1ZOAdlTMKEiWnnHgEt/Uzqo+1ktZ7AVp/jvAnDqzDVbyFr+i0xrY/wP3EBkh+lA9rimB5biwysw35UNRNaaCaFlm4mxjtjHig56C44rEvatd9hBRlu1Vz0X3voy+V1Lzz6e6q5V4jYVg2W5WjSJDJ0AWg72RMX3nFhQn/TFmlgarIcYhxHHno46OCI44vXYaCPzbQgjgF0y7ByzfnVi/W0sU2IhxZhNW7N79vkd0xyhpW6JGqPbjAZq+fLjpidkOwlb8vj4CS7P39gOhaRIH7HeDqqdce0k9ERU09oxqRFGqZHCSMvLb3aoOmd4L9L7AsJEpgUX4VyXczqivLQaaOjTQQd/ptLtA0xafOOGb7HLZgTOUEJElLgwcpq5sR/RcfZmJ2QhDKv6tqdYUAKSRmJf/lhNpL0MH96xQFE6YqZV8ICk/y32QfvgKxjX8Qk1YkxkxelAc42X21oc0VEP2Vfrf0SwWc9SScjYolX8ErUUvrjusB6KP0GybqkuWRYSpoo6dDPem3jPAymWlOoElplQBlq4uB/KNQFNRqlWyjqgE4JGbvuiM5B+xvs3jPr5CNR0w6mBUeYtGkTftSTMTca/Wn8E7DI0Cb1wz6m9dNpwR4xUMYWrxJs17etDBRVJisEbxJCt6kzzSZwxHERB8Jr9qsuin4gr27Tu217wmzVeIQEtAmi6BvuGfUuaGFWmY4OE3SYKTyw4OY4EbFg2xZtV79ein51QVtfFabJOoDm090jyln9l6XENLspqBZouUBiwUxaNOwqusu1ZhgxzBxDCeq16JITZQyhX9h42U8I9IDMNIc8z5vMHXPXz4uMmhV3SP+5SQRLgengSLFq/NZC8yQfuN0KtPEmgKrtLqYsrAlG0K5eTUwwGUPZV2u/bQjHod/VLsPrhkcgTHNTCB5rFsg0L83XPP2W8TYQ3cyHea04iHKQs9HtljXXFdgJ4qpCQzPnI2BC8zBfLMeDOCmNEzPemo5YBPMsBi6eNszhokZL/IFJ/cwDLfxc5kLE1SwtIFcJyYsbW1Kt+9Ur6kzPjdJmiv1Uz7SbaNtY0BxOJmuUnKwQF6IOmJmQdMXw5JKTqeJnSP0j3XIVIOcgdz5MnbgFYCH+p5zAWFxNTD3n0zCjn2l9de1zLEm6GEwCbQ8UrgmsCpE4HAeirwYW11uxqrHuxx/ZiLonXX8y3RUzE1Lu4dUp6MGyE+agarKQlHVg1O2AlknrglkLZt5FRO1JFm19zOt/HkR/R+kD1tWrDXR9jEMwJnbQ05fNq1vXRWLGoLRWc2nFDPuDUnC0MaFqDEdNCWi14C8GMA3pl51G0qnGAOoxoM3gFARpiKVycBhjmCVfNObob1rsrbLgsW7IJyXHNExMzCn9zIOuphHHxHjmhtfHoVD2T7osHTCx27Cf4ke2EocOFzj/cV7YLrckgDwkwbzfGpz9DJmzkZ1GUNqoq8sCazB128qgSJNf6hwf2hZJ8FoXUBsPaOca0/oYwwTfhE5coxeql6UNnfqZYBx9NvsNRL8TzFvBeLqUycjrgjqhF/SsUup2BDXLMoYOvsakeamraGnjgLHoxTYKfwKzBFU7vVGT0UHXHUQ/rp2gDgYEaUDjo37WnWPeFo6pi2JBgU1feIvD1IUevCPGQvMoi0YZv/yrj+NZJOG+6uaQCPsc5TjI1DObtfgKA1ZKARUn6zz/d2bn5NUGqN1SLRf949WBTMokrMTSzazDgm6OgtZFzDhb+BF2W5+tfo4BR+5migMvndkd0EVZDoOYr4Pzxh0S1RHXxaEx58AOauXA+YiGV/UxfcWmb25Y2qoMZNnCvjo3yr9cHv/lnDpC8ctd8siWBxqcjIJsRTlBLC2Y7WKWRgOhP6cd+2n21cYTyItSIJKCryZCtc1dIPqb2OcElP25d7+6INyyntLFAbTGKGAhIyvncDUR9FGWYwU7QCIqCUFrBMoFtwlVEvrCozLHc+TsHVJO0Sl7ZXeORDumclRsnFpF5OAcBdkK77cxAdOSYt7FP4bScIaTiGFSHIGmm4gvShNtvBoQck3lVhvCnPW00gnTAi0QPidrOeJImviaKPlVLnDtM0mzk8m+2tHxljW6jZAADTDz8uQqFmk6jEp3AbDH1y+mXnxmLIZZyTANE/uNPnlSOiLiYD0tprYuo7sos8AVw19mo2pbIaI+TjT7nIR6PuoLSUytk1EjUtswLd5c52AG+kv9D2L3e9cI++6p06fSmXPn9JCqSVc/JkiKgmDQG6QbVzfSbXfcmf723/5b6f7770t7e7tU7oYZ8fuZdRzjk9HANNGUyQqfPBmlnshq/O1ojQeGU0zkd7rbKZIp4xhDVpseSaCjz0NAY+VaGQy6xz4Hut+dTdejdHVtJX3ysU+lP/pHvjstra6m5fU18CHhTkgdHPRbrDEOiDQm8PooyJcPbi6vfc/Fxx/fsMJkzIy630dC9piQ++nUKSTk+bPVu0YyZuc+VG3YKCFvv/3O9Pd/8B+kR37Hw2l3d7fzxB/1BM2ynySfZjcu40jZjvogpvURi6VNZ1oM0WWl0mY/IZ5WTOprwmKO2Bj/1Dg7gouaa0XTeCg0579sT3c6YYgHwBhX11bTRz/68fTuP/DOtIzkZEJagr7yXIz5AzvOQ56rxSVkDwnZ7yMhh9whTysh+Rsp6o43yrg8eMtmeL4F4VXv+tVr6bbb70h//wMfSL/j4TohWU6cOKFAP/3pT6ePf+xj6cqVK2o7HHrRiDKCoC3r6SGP23ZDc3FVPTicqWjazgPFOgWl6+hnWjIfHjG3ry3Y5YD/m1R/+jkt4VMSwYYd2y0+wPIfQYQURz6kcbDFPHKj+R0PP5IeeOBNabC0nG7cuC7drJJWsSt+7GMfT+991x9Ig1Uk5Ik17Xz0o56p1wihPF+gF5uQcPouJqET8kwaDSlwh+FCV4uMQX+QrmmHfEP6u3/376aHH3oobe9sp9Ow/8IXnkn/x//+Q+muu96Y3vrWt0Ln9rSyspItu2PWgmyT14uZDZGeSCK392d8ZlSalpgWzyTZ7DFkohUUcnXNiBdO8qLInMnooDIDRWJjkjhPlUsS5ZxnIS72WNz9Si+folZUOrk+DLhlqGsFCgr/dnd20iuvvJx+8zd/E+vzC+ld735vuu+++9LG1auaOybkxz/+ifRd/+G70xJ2yFUkZBVFDkqV3anBD0T47mp/gLEtMiExWR/E4V1cqKfOICHxDLm/z4wE1DGd2I1pBsEdEgmJZ8gfeP8PpIeQkEtLS+nn/sXPpUsXX0nf+Z3fqeQkbxpmLthcV4gAqrrdfprfSbLgh/smpoVaiwolkp42Y0q/XKRT/UtnetJNkzUxh2oncB+JNdIG3rZOS8TDwjeVHsy0/mOC94Z7aWtrK/3Ej/94Wj9xMn3n739nunTpUlpfX0+PfeKx9Ie/+z/UDrm6hoSMXR3u841iDTT0Xwlw3NicMPedE3Lmu6zux1c+n9TcM6IgpbGwzVtX6hWRkRziVhdUeuaZZ9LFl19K3/AN35DOnz8/Mxk7o+6O3YzXExA7ZRsoi1Ki4jX4gQlsgSKJGWsUMsrYa60xOI6D8ZQI2SydKIFmO0DWtDIv0Eum2lBOyGLA/qLPkj6AckCol3C7egKJ+O3f8R1pY2MjPfbYY0q+3d09rWNfVrDKYVKeOnnQIXPzcLjymTOL/aYOs0od4JBj1y/OKQF5VRbHCZsHx2ORl8A+BjRUEuohfkFQbzyM9fXFQ5zfOMdNaPFTVsoj9iZ/AtoSqEQk2TS9WfIuCPMjuhH8wfn8J5Hrr+01FQw4gvbibQGSk+/+6mOZ0h/0aYL1r7RggVheskiA//gjfvIqfgfMzo66F9DuwD/hUQeqE8xXjlA7qcROVPL29kZIxoHe8FnEgqhA/yWa7QmIGA4Tx1Fi1zzlF/+paI4onY55++06vtDr6j/UyrpZuoNryjuIZ8XGQU97HQktgcb4B3ju461mvbNhHauiDWpmTTZl9PFxB+11h4h2fJuNtuO9TEf37YqdVM5xzAuIE1PfyqKFQDQwySWzFJdBPsAzIQlzp6PTAqFKqUa6CgeNKAsGY5sWX+cuFWcuRMQ71bf77jQ/c2JRPumme+E6oVG2rSZjgYjOpmLfbzIhGXkjp4SM2LBgbY4GGA6XNJmkSJNq9CF1anf7NmunhMzXBx0dU83hi0GwrRYI9Z/jwiBAWUpS4c+cmO5o9aROTAqKZ/4+Y9FPi3e6bHq3mo+mAmOtkB1M7aNbjLN0SpT689gdDWMDXywOEf8BC0yD1rXOGY91DvD+FVzTVvJwMjkPuu2QhWNdENS9mTmMHFBGkKiHo9EmrhAjXSXIz5OzyJMst7m0TsKMro4ay0IXbOmKdDmeDv3MiiXkrOeJO/TbbObxMwlcH95J5gD77VKmYFzVukGXMWG33CKpn6zhnWyEahOhjt5Mb1DzjalbQhadsld1ZDIjOFbVIybBQeUPyhhYDHQRJ3AiJrmug23FrLhmxTzd1mUS0HP1EiJW1mSpnuIgo+u8lnqku9oFwqZp28abB1q8bab011aOAY6faUH/uIXNASEJsY5zfNCp7vd4brxLZU0cxXZrXnRLyArsHciTwUprxS0dFUzmczB9vSWLNsfCb2WEWhDHiRyuwO469Dktrlkx+2QefkFWCHPW9QQb8o3CekI/h4kjdA8be9Ou2f+0dtBuo7AuywIR7qa5VhzIjHhLZwzeJhFlbEGxzHCEmWiT0gtpV3RKyNjx/HEH//n64AuaeexYFcCaH3F89rOf/tRwOHwZA8z9UBJa3eCT1B2VNmNums43N62oF878oFlZ2sD5jFeFMu5DjKFrzKET+l3tpqHpo60d8O3dAk5SC9hNdFV02Qrpcv4ZCnVzSCRLU93/4Wge84F0VtZYiNJiNjolZOWaD69oRF8RSiD0KLeOPyAxQEl9vgCJOInlyZuJUjWCiP5n+OnazzS9Lj6oMk2N89s6bjY5JpYZTkrb8HXA3wyUds2yaMz7zMUQyjCi3SxdkNcs9PPY2kKRQ5NxCniMP+CnUHeIYU6nrVttO+a6ZdUDbY4nNmx3igHoZQbrg98XRjLT9gD/mODwjOiTPNKqpwcya8GFbJbONPmhEO5Ys3AsMZ5D9LWo+Bblp2s+NofbbB8G42Mg3RaMefX9oDOB+cgMYEu0MtK6evzsiJkJWd5GqDuROflIoXdfDRyYNREECOrYJn6yIawOj7lOfAQTgR29+0NhVsxdhsS5868yAOW4yCrt6awsE8CYIq6gZ8XZhkl+ytImCzT5FHG9sJ5WFgc6c4lpJdxHMdFc59FW5ZRExDqyRbnakMeXHZQ/1H+l2/9/NTMh2V0OQ3CbHAegBFWy1dD27bgyQEkR7DybnvTSqjtm2R2QTlLv0H/0ddhYAzNjhnhmFyFnzemcpE9ZNfldHNdgnFEWhTZfi+6jO9hnWQrkdRxxaQpJF2pcxhULtJPQE66vysmIB3PnxewdkhOXI4oO2HYgpi1llOboFhbK5pcAPw/2uKFJY2EjAq8HYFTt6TExZt8ptCMW16LGRjeTXHG29WJ/eB0AwySbJegSc8RYjivGFvXxIl/oj4yIlXWU2Zg2RooYmgpoJeEI88MaLx+JPABVPCzqmzrwFV3UQ8qdFS3paBazLJStIrSN8zU5wZO6UHzd+l9EnPRRljbM2w086RV0JutTRJCm48p50NHuhjLmLmM5GsoBTEKMwUXjHytE1B0h9TwmhODxSVKBTW44CYno3ODR8TIlqzjAMrc7OrypM+41SHbpMGKndCFiANhVuFeeir/wWOR5m2sRMOgywBLVgGb769KnT6DLUUEXXd14EQDlCWKJsQfKdlWDmCPetrGV444SKOlAG68d1JtU4mjE0OcBwyhLxcue9csAoAf9/gkxgGr3Zlbin/RZi5mFqniIVO2GDgnZDXVagkYELJh0jGt/0//BCqX+YsA8AS4CmtMSEcCBQJqKB6EhHXB4OHT1RZUosyCf+aV2rquxlj7IG3MKuuxMMpbDoRxf0E1e1M3iRT+77wOnsAPgvirtsNCbjV/86hzZAU1dLgKIMgdUQalK3o44dEI61KrfHEaEhBoE+bvD/SG/Nc+/h1xZW9HPdVi3Bk/AYTCXXdvEONgaauNwyHgOi1iEi4bOULiNetoCaQth8WGNYeK4xfY6ei3BeJaXl9LK6gq/h41E9CcEKGOfXeTwqvnxhsP17x1R06z7WuC4PocMOBnrjh1TGYgJxjPc3U3bOzvppptvSTeu30ibNzarP8F6LcETy7AUa46vFZP4EzAtkSLRpumU6KJPUbPMAs9WvMp2btZojj3aVUfZoNl51IsE+p53dynDmlamgd8wu3ZtI+3s7Kbbbr09Xbr8qtbv3t6eYgrzMjbRELBywRFM8ucdw1wJGb4jGU2TT06N+AIBhfzpg80bW/rhq7e+7Xemn/25n0tPPfWEfnku/liZKOtpC3IhYLDsgnUZOBH8GSjj7BLvvGOa9q7uJITJNNMyjol6Jb+kZZrtKz7aosvxlfTh4DC9qMc8Fw3SZTkKmIhck08++WT6mZ/52fTWt355GiwN0vY2kpE/4bHn35Eqhx2BsW/NZSnMAY1nxmxkl1PxQZR3keAPJZ+96by28ehdDkgyKNIglpB8W9gJcaV5/Ad/6P9ce+ihh+6Jn4HkL3jtgX76qc+ltfXVdOedd6YT63hepn18m2AMXUI0qOkYpsMTeFBTu0agIKU50zEVZkcw3u0s3fBJTNcN0GTS+CZhDtUjIWIavyjUPNLjFy7K+L5DI8Ci2ZDMQNPQfW3vbKXnnnsu3cCaveuuL8Gj1Vra2trkD7xJbXl5OT3+qU/d+HN/5j85sbK+lpbXVn2mIaRcNIqABtcRH9N2d7cRO/a80eiDw52977l48eLRf3UOGEvIc0rI+MEf7pSuy7AGg6W0eX0zXUdC/r0P/BAS8mElZKA8CXym5IDtYvyKOM+iEirDXE9Bm+9pZl1jmS/krj7LhTpfHPVZOSrCy6I8xngmI8btv01YzChKeEr58zK7SMAdtcfn2uD6/PTjj9/483/uPz2xcgIJubKq8BURDlJHzbtCW5YJCc5o/xgT8vz5NMTzbY6hqomgl/pLaWtzk7/c9am/9/f/wa0PPvjQTTu4Dz8MuibCvAi/nLAufRxHHIfxeVzzMS8YRyzcRcfES/zSYCVd3ryUXrnxTNrvM1nKpVrS3cGvs/X3V9L5tTvSLScupL39br+mz4T87Gc+k/7z/+xPp9UT62kJm4geyYhsPpaUaPCHxXd2nJDo44P7x79DGjkOTSJ6FmPAhOQtKxPyAz904YEHH7z59ZaQJebtY9ExHcbfazEvhwVjO0yyDnpL6dLWxfTPPv/X0q133kh33fJG8Fa0pngX1tvXjw4XOxFA91VjMqRGu34PG8pOevri59Ol58+kr7rwp9I95+5Pe6M96eUEGqv1p4SRkOvrabCGOzp0Gt3KNw7RB8E3ZXfw/Ekl+EFCDjsl5NzvsrLTA8GoBsVBZDre1KkUfxsTwZMepSvm1X8tUcYVcZYl+FHrWQ0L5v958m+kX9r7L9I99/eRBOvp6cvPpMeefCINX747nbz2O9Ozn99Njz3/yfT8xgvpuY0X0ws3XkzPozxz5YX0LHjPX0f7mvnPoX7m8vPp2asvqP3C5nPp4gtL6aXn9tKzl1/EpnEyveHeQfrw4PvSTzz112NhC80YS/B72v5LDja06pWMBLV5/YlaUiVCdxzqXVaHUYMtd4tgVc8XxBcbbRP/xQJjmSee0C/L6x0RY9TL/dX0sVf/Rdo48ZHUH55NV65tI2m+kG5bfTT9D+/8xbTd308/9Ot/I91/91vSNz7yp9Onn/1U6l+6O3312b+Q7h19a/r888+k3s7ZdOvmV6U37H1d+t3r/1lauXpfeu7Kc+nKy/30pf0/lh7a/670zrd+b/qqR96dXrj0crqOZ8bLGzfS8vDW9OrKr6ZffvH/0p3dNGidl9uzam0/emn9KzuZB6iVjGx3x1wJSfcRi4IrisPI3R9g/NZBlwUdC7+L7mFxFN/HGddxgG/aXNl5KT1/GbvZpVfSc5eeTzu7/fSvHv+F9Efe/7a0sX85fe+3/0/pW9/8n6btS4P03W/9a+lPfO1fTp9+5SPpobu+Iv3Zr/r76ezKPem7f99/lX7m2Z9I//fTfzN91+/53vToLd+W/sI3/2D6uRc+kP7Kv/3edGX3eSTiDfjHbvoqCnbK5y4+ny5dv5xeuPZZLNvp8xZSLmnSuqVFi3Q15RDWyz4fj+0PlHNhOAqoCscBRkyE/kC5ZBwSr9XiOu4EOwwipsPE9XoczySM9ofp1pUH0yUk26Wr19O1a7vpuZdfTX3snH/xnT+Qvuft/306vXdb2tzZTE9d+2T6wL/56+nVzefTl9z0FenE4Hz6l0/+0/TspWfT6mA9bW9iTQ7X0qmVc+nDn/9I+qnH/lH6S7/vH6b3f9NPpre+8evT5tZ2unJlJ129hrKxk65hp3zmuevpS899E9by9MyJ21Dtfvqv/jG/eceMZ1uveeaHCGrOBVtNx4E3dfiVIiKMef/vG2mHwR+a5bus1+NNnQcO/6ZOgAN+LTFvf69FfLoiI8kO29drPYfzgLeLX7j8ufT+D39fGq48l86snsZa6qftva10desK1lxKJ1ZW0unVs3rmvLF7LV3buY7b3UE6u35z2h3upOvbV9K5EzdpfW5sX01n1s5qRV7evKwvidOO/ZxaOYtFup+ubl9Ke1tr6c99xf+c7jv/SNobtf+nwv59qM+kP/9n/S7r8toy5pKrXQdMLNc/KiqTBZpvfO4g2cUfIYeGx/SmDhH5n68VCEChZF65bwIW/ZbD63GHiXgOG1eMqSyvFwxHe+nOM/ekv/r1/zB979t+KD1y9lvTcH8lbeCV1kdpcGqUtle208X9l9PLoxfT9cH11FtPaW91mC6OXkpXe5fTcG0f9MV0OV1KQ/Av7b+aXt2/mEZrQ+jtyX57aSft9fvp/tNfl/78ox9I/8s3/ky6++wDE5OxhJYy17qzEXnIi6Pn0M+QnGNVJkiL3f2eNcyn4cA3deL/UGTaMfnYZ035iwFb1/mxx9WP/R//8B/f/qYHHrjAryAdBRpbNcCMiN4B1LKm3njjtzEDr4eNlBeLPveL4qJhqm7PDa0LD46/c+Pvi2d/kplsYmlpkD7/1FPpP/6P/rj/B+VVflOHt6gwyHeH/gNlg7Fzh9ze3FL4uDPBDrm/+M8hT+Zb1vi/73hsOiCP/3PQ1vUtXPWGabi7h+AQcB5wlVSogywxxgMR50O96at1mQHoQpVvldXWES0QvnD5khGSoCqLJuOAQgZo95VV4jyqgULwXiP4YV/6KejwVbFIFNA5Zg2i/NqY1lKWVQixmCHBbNEWtY5yZlUtm9yuahKatODxwGbMn1sURmyVbgn5AsgPGlCz4Mk02qgrUW6XekTNyutoDLU0RIy6PsaBQPw5IQnJw2gacF75+eXq6loarC6lpdVlTRcd6FyqAx8FBDnC2t/Z2mKDSseXkNwh0VsOwWONRT/GQ1D+w+Tg+PSS45YRAYQWj15KNUhTXuuUXmsZ8yH8N1FOWuiGHVHZZIbXJ/V9Yscx7itwMPIawY0TSYzZkygzTgZjGgXM1zHrhmYdb5ZH9me4GalWWpHKzlrqsBA0Oc2RjreakCe5Cp8ZaFf/a1oo5W4CjtQ2jILPg4UH2wOVvXuT78pfzjyzrK9bdpOqYpRE9Fj2LWSbMJV2IZYHCLkJbXGHRBtr7YP940jI8ps6Ms2DjXjorHmiqy5EFu0s8xREbXvCPsJfwDzCVKMvVabFxcTE+eBBPBw8aVITz7Nb8txnFVvms6ID2ojOJ7kalyrL2c7SDPChHzs6F4X9URLjALIrH8KG7UpQIy8s/+6RKJTKE0IBZTeosz/xs59KZgs9D/mf2ToSWV+wxAg5QcMsK9klwnFGnvaCtkJFs8l2jjdMlUhZj7AP61fJGZ2JnRXRljgbMlzNiHTCxjQh1XzMmpk2KPN/icUYzaOY/XGH3Nz0V+dG+yMkZDq+N3VyKKgYTF0cUxxZZz0CEcck+UXUupQQ4SVgfmlhTvCDUo1m6BVccXQi8smSTCcZhf/iJLISS8qoczQQyEZnEFxW0aYg2jjKiuzsk7a6ItMudLM/hkAt9RKLzpX4POS1Y4RP6aPCbRRPeOiAkg6b8qkmDrljJTcp8klkhFuqxfy7plIosp0VM6KnKoBSHKZZpLohV79ZLl+cONLi40CC/0BLIl1SKOgziw3oyIR8DwQqdk5r64kpjo48oG0Okfn0g8I5yBwUKYtX6dFXxEgO2iHl/wpC6Nxz/+qIQyYku+XRA2X3DsVhB2IaaknojyPa1rM/0getjVqv1mx6FheTwVfEZyk4ImyXG5DlE4O2Tqq4YSeJeF4c4GRzFcp9BsG3/+pksVYBTV3SAHVI+WtYuUF16qjmgf1QYB7vTPZ2dtLWje20eeNGusHP7K5eS9evbKTrrDc29EfgW5Dxe5TDvVHuHn5U4ET+MAL2Q7CpmHI/B2rasA4dFjI8N0LlC7KgrYKCQ5gQ4aKE5FCQql+iFRdlcRCRXZqOuZMLM6xQlewDfCWH5KFtHZ9h66lFfyjUyBxR7pN07t0KhWWW53505GGOLDv0DskSobl7c+vgy+JgLSGCy6O5tb1RT1FtdRChHVqeWiKsDlpDA2a1JaimUrBwoJ5HKMJFnHxSIoOqtm1jwfOEKEmzXLsjddQAjwQN2IZAiSwnPf3syebmjXT98kbauHxVCbh1Y0tJOdwdphHkfIMtCu6S0ghJuLczTDubO2lz40bauLSRrl66osTd3dmV315vkPtEp0X3PLqu25RWa5rQChtj5FJX44Bu8OuOxmuW7JIRaE4ybX7ZHxFx1g4dlunQ91xmHqrKCwitRtlkXXOAfJ50RAuDJ99TZZkxrs+GdNmwAHS2OM4d0gG5I9JuM4YItuaMo2yXQ6unInTsN/y7JmqpUVNhQw1zfSz7DB2jloCqrphFH2L5ZNRjI2UedVxTZg2eDN0iVv5CExRPTpV89ic1MmhHUrYj/+naJSfg3s6e7ZlE1defeNrQZ15MiX8vGCIlnCrp+38EhhxO+EH1tStXsKNe1V/B9wbZjmY5iByZ4g1hVjHkOGRRDHLbkSWhULuuAV4M5yCyQdiRpD5FBPmCOTHPavEQ5pwbT3oFtsSBjtTkywbig+GpkEDwHNlP5S2z6tVqFg81ZzbmSshwzAVYduLl6OAiQAdGfuiOW1g67id0Sj8E6dCzzH79sqymSjiK0pZw262wCh1ZVE5rLpmO1jxZ4xALQ1wSsmGpuABoNkmBFVxS8klZn+/KYTe8giREsvBbJX0lDG3Rt3KHdaZ55sTnu47MPdAqmY9CftVvLvRLGT8ju4add28PiSmjrJA1vbsQdbQVrUVd8JvtNoS7QIu6WKWrqBkLJy5kufBcyW11oAB1pSolNNgi3+vBTNiCX60Q6kjXGoS8c2w0LyA1k0LQviVmmxz4RrP21g1zJWR07IUZ3ZYBWhJST5hDCrnhiQw76pTtEu7FfHsq9TydQfsYPZpP+/BBRF+1vtsslS+JQOFkkHQzj0YKuYbA55ES8NjONtaXpnVoICNoQqYkkD1uTZEUN65cc3IowaCjBGQCuQioSdJG+ZhpHFTEz3XdRmKLRiLCkQr5SHbunNt6Ht2UN60nFMdNOqgsIK2q0hA0LLRD8yCyXSaNFk2yGmx25Vs/QDJQVYM0CgPgnMre856lGbSXMdRRm4Qq6ZDgSF+ZNBO+sr531tqPVeJFcPyeA+tld9llV8yVkAEGMN5PhMVA4sQ4KAfrurQzHYNh25JoG7WHkl9PSngz2ApZDbYjGoO0S/RQ29S8osUF7VXnk66TVPdkiXXrZ0LaubIIvVjR6xzg7SRvI/mtJiZM7F4QQD/XzEbQTB4Wyq2DOrcrGctggGRzEQ0901muPtwXy2Cpn/b5Q2TXbzgoxYgAGST7UbCsMz+P3QwxMzyLMq9QyEMgVmmXMW5YgV1RWxc0QLNOBps5+YTghSPoB0shZ3vWHJYck4DQK5Y8V2zSWnzwmMRSz22PnzUPpFkciwusGZtKZnbEoRLS4bgXHnN4gAMLWGZpbVNPVF1Ti0eD/NBkTVCmiRWXtamwDL2sqSNhvrVsx5Yp61jfoF7DkidMJ969yJInNct1lcWJZUtHylipDV9o29Y2TFjREPH5kG+0+FmOPDBZCCZcvJSUcqikcjIh2VgryaCDErsj6yhMSu+62Yb2A/v0YymTckn8LX2zhLzcWR4Fh1i92aSViXFwXKQ5NqpBxtY4Co7mMED+Qe1WOAQTqNVlbnquyEcMoLX4GUzmZ6lV81Gxg5KeB4bKupJRSB4r8iHQ+QatFxjkWV9KKG7Uz91iWEfv6HR/V+dQCcmuFHBBR/fBd8vBRYhRG/UJrCYrg1TTRnZohJZrWtK/NU1FmwhtcsuWaWvxaLkxrhsnh9EGv6aI2pNZ2V4nPHTFFrTT4h9PNn/4q04W2rDupQFrKClpJCAfpc+djzsd+Ewq7G7c/Qbg8ScLVdTOtNpZB7r8Tib/cqE/WEIf4PVJM7HdJyhcIHa0AD0W1j5/GgcXHBrmWGydGF4eZIHg0yZbNZBtWHHOol1CMpOlWN9FRZui8gwqTlWOTTRr+WcjFwEEZNnECD3xEbdszaK++8KIWClBQfAfaekY9Mkyx5ush0nIaollxOkxN2Jni5pxOh0qj2FtjUAMMzRqurYlrR2pakfflTRTtK/lbBvWLnl0Z/9hacotazoO10T4JkSFD7GyDul8YmUPmjztkJh1fjzR4/+ahIZ3ONbQJZ0T0bscEoW1dsacvKD5O7cuOeFYZ56SrGov6bvF4ouX/VXJDJr6pJGw+r2kff8GaQ44j4NjiDEyzsyOech8oeSr9pxUxkSwMqGEcdaofQA0DVeFijzi0G7l/iQLe8FObJMtOSBW+ViNTwyfbVmAIJ+JqnApBSFzzJfOe4VojDGnYu6E5AS7uBUcgmErULQVX+ZGibAojcBDag/Wsteaw2JeHNSTdEJa+7EuYR91q7RhLTn+sR0Ia+taEvo8E8HJ509aJKuIoGPPWUHIPLpgEoIzxKLf75OvEDKoYznSRYJyZ4zdro/EqRJUycRdkzwZqNYuy10UhVcAP0NmOf0oOUlzl0S9RLsl6fCveTT2GCRbSk6Mke40CZSToI75AnVEmOERmhO6KvqX+WD7do/IcoLqMeeiSQBk0MaVLXAIcQXGD75vM23AkD22qncge9E/e5FMJtQjD0WdgEN+Hrt9Ud8yzwkR9XyYOyHLbhhMXRSXDgoygzy3cvCAjhB4qHwFTNVapgi33E+NaIef2p59aZJUCOuETUhIK/6s5rGEjeE2vKFyDziS5okO3aDVdM/R9M5ie93AoM1bRiYbskBJ4l3RPvdB4/4RIr4ZAz4/x5eek8rJ5iRTUrHNBEN7QD/sj0nmtPaOqIJ2PEeGjfiMBbex9Ad+XFQFVZ67GK9Hl+Wkoe+xg8e+YzIxYGtBrsGHnb3QShCbdC0XZJK1SDdqdpdnWmBbiBoy29Yx20Yid4lYVeVi2CfnwUSu1Mx+UCytayF3QLnMeJjjnpXnay7kbgX2pU5zbTo4tS7rcuJyqEJMFYuHGfrhydohM13rmCJsEXKCUxU6MW0BS6wtCuLgBDyppaYRXnOGSccP/TWoIz5p6oEgzeTUbsOkA4cnQAsdhclQ3qqKF8kDXSYbaa4kynibGjT+yV/44mtfzqkjkXW5K5Nm//yHBpNaFwTyGbXdajwqsTA1JppxDGySTydskHQd2jUByGE1c5WJe4iKBpXgICgqfbKNkk+DaIlDjzIPyjwzUBc8svK5q4YJKD4cVElJbCnpfPKfaurwTFOWlcJPls8DnrK5EO7LbqqFpxLRRF0itAKma66p8F3z6/5q/yGrIyljsp88UaIsDR3WlAWfqPuK8ZCyD+uO21sarVLHFvVIwBNJHri4bV3iM1yefXGxcKI4Mbnb5QQtb0t1ewkabZhBF4ewU5KBpmPaSYEsUlJ2rSNekXmyYbSIXH0P+IUhLUqNwQTGQFuOj3pyAx4HBi2Nj8htUdY3zFFFyIF1K0gWfCLqjFJUui70K4uKlYlKH+0YD1oxDiWgGDywzhUvItIBn8mI2ho40of0PHdC2Gf5vMhLYiqiB42t7ENx6qhTJF4dbtREWFVhCz5t5NaUW2Fh326b0/TrOtphUesFIs6Qh7+6rvkxvVEIy1wC1AueqdCBNgjb13y29Mp/vqY/dJWBpVRiYimZUJN0MqFWMmU53asLKUiPJPuS3E3JdIKzXDz6oU3OxeCzl938dTrpsRMBuiDZqsZLQy4GxpBJ1VmflPTYJNOqYqjPrDkGsiQrQUZ2QKgqbUGHDdl2bgTJutIp5EAVMw7hVRpFu1pHrOqJqH0CFSmHLG5qitAEe4g7ncydji4JeSnX+kYJ/688gkGQioAdlI8ETqOOhk9QHImaIl3KXYeshnuy37oOary/uhV+qoklRNaScbAdfkqKkrJFRC/jfRHcOSwtZyhHzTO0N9I7n0sr/C1Q6DJRVJQzUMGBOyIr8vHi7at8UIYSyUceDbUPkhSHGUcCXKnRA45aIXksoC3qpW397D2fN/Ovg1MiYTFPVIhFLTLPVa7tDbaFidcnvMkuziuZuY/MsY822K5GpqmueKIJgnTTTbRVu8cKoV8yy3bQmrMYXRZykLLf1x8j6xMY/ZQE36XmF/05D9ZBzrwM8OtQM9ElIf/fXKft7e20i8KF4VjrFydEkyKacfhomeICZdRtvky7FahPFSnLA/YcUpfgljJ6sM8oloHCP9M1KplQt6J/S+g/2pb6ZRm5loe2EZphzzbX0h4ucHzHdBk7Jf+/er94SphEoJlTPNBCLsETqYbgNgv85yu4nptAW8tROIlB5Au1osyut3a2tL74JhJrxaEEQckJqD7Jyn2Io2wTM/N0cF92xH9kiE8oTpnQHjV82AqoCOpLqNbBOqNs1l0UyAqsKEcRhweUnGeG5IiFteQURk1lnzsK44KlunLISrMqP/rf3pCoUNhF+9cgzZ8lTUeXhPxJlF8hwQCuXLmqXZKhOZAcDDjkOSS/AqZ4DLvQrm1J82XkgelY6rgVPkISHGvUCI/WG7dia5xPqvZYo4y51rHncpQhr3WEYjFaSmRryLhT8kSunFzxc2HmVwufNZtcLDmB1M67qRqoPeOkebub+eobXNSZkk+2+Zw6HO7p2zl+ZoV/ZwiNFZOKwJqGiJtiilBLG3Q9Xupl3arO8mjKZ5wZIs4x+WFBqdvmBI06zErYpesoapMo0GZLXsW3E8WW51802UIdNeHp9dxKH1K2+N8teuMiZ/TraW34z6nSBYNcTwN/Lu4plPeiLPM/ruQz0PrJk/nq4HhjDoiYBrdjMdR6JT2OWrfWM2/cd5zCkLluQmu5EARJ7Tjhtdjeyn6afkuZ5UbYlTwi2vaBI//pxBl1bDjRSEzemg5wC6t38bhj4owqWfjiiWfJDr1esk/+JzT0VfFRsw2iHL+SR4k4xK64rfPHN4ycsFYkbQIxie+axnqB5rIkK3PYQlu9Qk9StfUmkNxRK3zmthwwQIaZ5RVl+6xsBKk6GuxL2mYpxty/5IEcW8kk7Ud5QeED3HQ0xljcYcMmCsMWneEeSTBm/VxHun79uu33e9dxF/GnN17Z+JiUO6BLQhJPoryM8g0oy/zRY57UtfV1NDn8OsYqwIwYT1DW9YRZr+YHFfzQqmUHa+vFSeBEggOh6FrJbdVuhV9LDNZ1i2CLdsF1bT/WJkyZDkxv1dqsFYkJ7ZijHpJzye+yak2jaFyyyLUHaWiHPMjnrqcGePzxYL4HsDfErRReeh6lCH41T9CxGect5sagy2AodjCYbEo6s8UrJt964tfzXH18Qrn6tZbODB1lW40ZB51V8mQQAraj3+jFLenxqIr9FTR1Qo0oaUChiQeCwQXJmk0RrIMIuM04+d803ti4pg1Lcff6f2rjypUflUJHNL3PwjtR/iHKSTaWV5bTLbde0MmN29hynOE8eDF5Hl9oj9elF+uMc8mLtuCzJxlR8cdg69Ahwp891n0ESn+UaNFkiOIBwvBT2hJhE7LaukbYlDKdbzBqe1Bglh+D+DkzrMZ79nNNvLGA5I7zgoPfWImIWFG35sWuFFFXay+vbO8ebKOQUM0DQDvpQydYuR965LESEGLRB4iqIyDa2UTjFx/HHF92C1haNYnQKWVu1giD4JXyMV0rakaCnyegUsOB659vit24dg1inpve3mi0/84bGxudb1UD7nE+vAGFHX2ZWsCpM6fTuXNnFWCZmJ4OU0ZMr4YieTXhgCcw9K1j1Hq1zrhGwL5wlJtar+IDwXWr9ENOWz91XE3bGqU3e6jrgHXCB2FOrT82H7EwgbDkehUoUoIwNtuHyLCFPMpP7i9o1Lqton2u5QBzpiZINVnjwJqM6jYWzLgtlYy0qmxZGWYvsvVMEgonq5oV43ZcDIcQl+5ClxXocGtH5Dmu7CyjNqzinABp4UC/MQSh4oGQ+xBQ5OfwG9eu645RD++j9JG9fv/d21eu8K5ybrDrw4LPlH8H5bxagH5I+fw5UL6XjnFFJ55yD6gpI3y6eGLNNR2oZZbWstpH08KIfiwJPzWv7LVNp9asUdpbn6i9hMz8cf0mr8a4pDmWWt+taIeWaC7MvEgJL1QS1quTCC0boA5foKtMYUUaCJbqmCt5cF+x6LOdF7B15E82WVcKtb4spEOOvVbxWZqroj0R4zrRUk/sk4xJsGJt3qabdbgj7vKPynF7yt810htiehe1/0evX736w1Y+HKL7o+C7UP46yh1qAfwvoE+fPZPWT/IZk79ReTA5SbnN6TLy6ah0Sj7hdnXaMjfomlfbjSO0DsJWlIT9uK19m6r9R8u6ZUzjPkI/YgyKCL1m7UatT4n4okLHXpwUFOCgbKAw9GybFVChrhLA6gGRoYaX21ZwktV8s+sR63aXKGOIxGOCgcea6nUSQ1qRodegoVBdVDLkmjo41nxzXROWBLcVpXpojvEM9sKk4zrm7x3p70ahwyRH9dIg9f7rjY2ND2T1I2FirIfAQyh/GeU9KJVf/m3e+skT6eSpk0jUFfH4I7IeM4dajt7TbMoIaR2oZ6zJH/dilDzCltFn6aeOwxLHUddGWPEYfFuFt4N+SIVm6c+tUmqQDv/20PCXF7b1bF3rgM7JYH0eIM0JyLYTQJT0pSIaNQ9A2OamteqDnFS3cID7R1ti0DnxrJD15DxoVKhlJz3GiGOMTTxAutkgwyzbabyFOHyYUdaB2s806DEAhXd5u9u7aXtrO+3u7sgTv09MP+jmH+/tLf9XW1uXviCjBaFbhPPjXpQ/g/L7UR4gowT/SHZtbU1fHVtaWtaOqmfhHI5vL2IiyxDryfV0hywvKDcqulysNSypdcJPrReyJmp+LGHbkq59NVHrWlrbBa31K2MuTPiqRCbq29DsK8tZEZYQYVjUsUBjPou51fxQHgGIXdOevxpUI8ZMsq6T3PB8uA2RENKYq0DZB3VJh05oVjuqFHBA547F3vWOLNqcnYD9yqCyi2SXf7rJmvymDZ8B+S40vz4Y30jT11+wMNV9Sp+F7Y9f373+/rStTx2OBRrWDHTRaYPHa9yFjfLR1dX0LdjxvwoDfBQ8peBv4zVGJKQSCHW1SMHSgUq51hnMhPRrREsmaHjRgpAT06T0fjDl4hFjlmqJqp2I7xKPOtQDxaSixAaW8ZAR/Bpi2DdoD9t06JHHj4T0xXzQSMQ9CD9xYn3/X23vLv3Uzo3RR1PaelrKRtnBYcCgJmKW81Z5dT4beN/7xvUfe+w9Y+1/8k/+yQgTciCghx566PTu7nO3Ly+fPDsa7Z3AFWuRyTprjBW2tnAuMriLG3sJF0xTQQhL8Fu2j4QpJ4lx7CGelE6dYlyMwxKjjnM2XaDBqppQ30OjaUEvg9iyOgJrJI+L1sRSunwZrRzSWjXHhJmnTi01xjcFS/Bfux5H7qMEm2D3+qPecDRINwaj4eXhcPTi448f/D83cKfSe+9739tpHf7Ij/wIv2Iwhkk5kjHxfDdNDrhwkr0vff/3f396z3ucYI888iP7TDbWv/iLX9P/2q9l8t061slLL73Ue+iha73HHz+1T/kkPP/8tarPS5c2e+fPr4/5IS+TibKyHdjY2BnjbW6+4YBO4F7cTD/1VEoXLmxLZ2trV/X2tusat/noKr34Yko7O3U/t96aiQKlj52dvYa/+XH69JkDPi5VX/XnfLhx6VL1Rjd41mFdorQrsbR0deLimAcrK0uVn9XV5ak+V1dX9jmf5dziKJoo7dfWlvdffnl1zN/6+vr+5ubBdbC+/myld/r0yphNuUZC1rbWmrzAHXecqvj/7J9d67397dS/b8R1fuut42ufiBwhjYTdfx8SKaXvRx61JmPFKwd1YIBEc9cjnn/+7QMG+PzzD0H2YfHqRHmzjhsbG73bbjPvxRfrQcZEclJPnbqsK9DW1i3ira29sh/0uXNOmMDlyzwpz8PulGx4Ure3xxORID+T6erV6/3y5DJhmCirq+vwcRlX4tOyP3s2pVde2eutrOz219bWe3ie6J3UVx8mY29vdKBvAlfcir+1dbrqm1hbG0rWtF1aij/NyT/FOAV7e/YxDgfLuAcD7GMtqPvojjLO0n5rq+zjuo5ra7XuYGDdSX3SPuaCGA5XRru7w97W1ib4N4+Wl7f7PZyFK1euyAfP0/b25ujEidWxnejMmZNj7WnrYWtrQ7pcX821RZRyrkMxC1y7dq7qK9b1jRu3gvcJrPW71T59+mnYvZmb0Yib0R13fLjlC+Xa3NrmRbwysANBIqt7jz32WC92O/KefvpCn0nFnebixWtKjjvvZHA3YdLKq9AuBra8f+UKF3/gVdjchKvpyv6NGzcy/1I6ebLeTU6e9InFuVCiXLlyN785L96ZMzxezYvyDPrghWCvx/b6+rCHuPJAT6Xl5d2+T+aot7S02x8O93GKR9BbxwJY7e3uXuuvr69hJ1tCHP75w9Fopdfv97EotqDjpxPyQh4YjehzpWdZDfIzOYaa7/9FGuNXbexAvpz7ck0sLdW+ePvEmrf7e3uTE6vf390vfQSi/+iW/ob6VvsqWttmFuAcuK4fL/AYMea3lAUiEbezy/BDrLIrYHd3p/DJGJjMTARRKFuyGwx6+7u7/f2dnf4+zqX0hkPXg8EpzMPyiAk8GPCc414e4C39tWucu8H++fPesTcaN6OUrazckOz69cH+9evXoMuP6nb6V66cTSdOrKmPwMaG/dx8s5rCzs6mdLjGNzaWsVtfG507d1MPFwzprq7uDT/zGVJOUu66vFOMnTR2zEZiio5JPnASeQ/83ve+p3/+/BNKnKefvtK/7TbfCjIRuVPFLdrq6nZ/eXm9H7dpcRVfXz9R+eUVsLwqBpgww+FaxV9ZqRcir/hxlR4MlpFUuyPWbC8tbWNdDQY8acvL1ondiTr6K4b+Up8LaXl5GX3wEWJvwIVEHhflYLCkmjajEZ8JaVsvvH5/qL6Gw/4+rtj5AmLEAg37Jiinf/rDMBAp+8QqK/ThUyeBfNZYh6r5DMU4Q06ETqDXG43FE2g+o7O/4I34R3oA280+A8jdMft4Zo1YbFv75NhYR4J6vplgvf0yaQeD4dhCD1CH80t6b29P9dLSPi52/ZHnwP2xvby8P8Rz/sjJvYzl4YRGr0MmcFwQuCbEzmCCc72QHg6XsIbqHb68q2Dyr67uHIhz/I6A7c19bga84G9uWra7uzpaWbmGZB/gIrI+YpJyo9rePjW6ceNl+fQj132ieUvbsltWJ2PspMRz4y/+4i/2b7315T63ZO6K2CX7ly6d6q+sbPb391cGN25sYxda1cJAcoJeEb26OuzdwN0Xk6u8hVtaYlKNJw8muZLzSs5dJ3YHnty4uq/iLDBBsFlqADjB6guTqC/I93H+YjEMh/p9C/5M1AD9IF5YovZCGuF2iIuFvP1+JAwXnk+8E4dt8sOGNfshcAKlVy5C/tGEhIBtLNvXL1aNBlhQHIsWmJQA9k0W6drG3/fHBRE+93ghkX4kRrzZhMWrmmA8mQR/iKQZf07JJhX4c7Dsp074WqG29d0W4h9F8pOOmEmX4xxwhBhi+YYM5wQqWoAxTs4Z5mFs0UfieUxL6AcnHe2IhXIkDkoPC540+9wf4gIDPwMEuj9EcsAr20to72Acq/C3y/MsH8vLA/XJv+kteU5e3wEFn+A6Y4IvLy9xJx6Tra4uZV9Oxr29nREfcbhr7+1t69Z6d5e76KkhE/OVV5aR6Kv7fEx7xzs2h3y/JRKy8VxZLbLqhBLvec97dAK4O/IWdWnp5QG35JWV69h5+kuRiD1e//e3ueixgJexaJ0cnHwmUiTW8rJv7XZ39+SXSUg56eHQt1i+KjIh92HnuGLXiqQwbR53LCcTE2wVfe/CNi0x+ZiIW1vDwfIyphE7AJIW8Y6qv2yBsz4XLrGETSx2C/aNRSQgltxfvZNEUjJZWEdM/b53Pi4zriPyCPrCkDTZGBP6pIyJ4BNAP7Rz0jIsjTPLxBsDY6A/1mzTgF+hND1uFzpExGAMubgqe9aMAfpYTJUtvxGmOKkT4w5wqL5g0Dd13DfHz52KNuRTp7w4BB9zDlnsbu4nxjUaMcEM83FSYFfSTFgmv+s+YlVCDre3cYXtL+1hrrnxod8R+Ew6+8OdFJLYF2D66ff3kLT1To6+ccHZFc2F4zW6XMVDcFdmojKRaUd6MNhBh0uIYxcXktUhExTjGzIxe72d4TPPXBvde++FPb6Xkp8z5bNll9REj002d8fHHku98+ffrmTkGy98J7LfXx2cOtVfunp1E/USdsfB4PRpJuHOgM9h3rF2kZzLSireVnBAkXDc3cg3jVHkk+yk8l/m9np7GBik+SpMPfJNc9KGWAI9XIudHDgJ6I/JZj5ZTFACJwvtWHggkIT1InIigRX+VROhZ5p6MAC4WOoEoh99YKw2ZU4MJhuc2Tv6Z7918rEmqCNRTl7LaFQvfPLyQpU3+uRatKzWo5NMHgD1KGcNe9kwaShi3Wbr5OIvFmhsWFB0w1gj4bmA7YfJJSOACZJJxim67IP2keRMPtaU1fG5L+qwX9pgtJD3QXPXHzBBso1jdDvteW30kQi7TEB44P+UuY/2YLiysr+3s4NUG3AH9W0wkoqJJDqSleAuz2Qln65twwVFnndI6jOG5WXkNhKYPCYpNo8RHsmApdG1a7vYJZGeu2mXSXnt2miPby5i8xr2encNH3nkpdFjj/0Sdsl6/mKX5EmqTi7BhORHGaQffXR98OSTS4P19Q08S14bXLvG58S0xJ1xb28Tu9E67nV2sWJ1awguk3IVAQ+5A2EMTijcZiHB/IYPd70yOQnqse1J8G6TTxKeITlRaWk02pMM4Sr54Il/jYQE7A2cWEwe3Roq+TBnOen58/lOMu9Q3q0o0/UVfXCC0TdtIFfI6p9+2OC6JJ9yhgYO+FrkGA+T0PHSDgtEdCxG+ogFTIf0F4Ce/FPO+LKPCvSVSdjbFvGyf7qKRQt+aRdJNu7rIMaT0YufIdR2TBImT24qTo6Duo65khW+nEyQi0edQg9j4kjIiwR1ojPhTFsfo2Us8oXzL17EwgsBzjKvajiD9W4OHejj8j5Iu5hayHBW99MuZHtswxIJgW6RdCxOOI7IiNteJiDbfu8gYmeSc1yMw8/DsaOiRzzf4nawh1BALy1t7sH/Lp8xt7b2kYyjPb45hEe4vTvuODf66Ec35etrv/aXct/1LqkFMR3P55rPa37TBkEwctB8N3LAZZ2DXkWbt52+HSU4S0ja3OJX5XzCPTC/8SERsLrqwXOHZKLQlrsf6X5/hc98yzhxeErcx43pYAmTvQQ/uBjs4fLDpOXuylsT7mDc2Xwm6dNvNI14FWQTfOqIBB1vNmk6RPMksxDIqTw+0hG/mmjjzLoP8aM/yhEDpoYXA40HHPbtgpMHHr8hwhNLi3xuxuCLFAvl1CdPEqwwjiHa4yCvToISTHLa0d56dTwYMS5KrM0jPPe++LitBFGfHutI57y24WYCCi6dvLaNEkmP7jH//ClMfnWSJ2KEczQ+HvvXeVDN8+Xz69iI2g/HNERfXBf9FeTqCvrHuhitwg3v19Te3d1fQRQDPNLBDg+Kis+7Iv15rhlrX8+rIeO6jXioQ7nfXMpvHxfg+yeDwQruLP2MedNNXNvLSE6/CRqfWLSBMzEm/NqvTb2nnrpXvNtuW+5fvnyjz2fAra2d/srKKgeM27Nt1Eu9tbUl7Dq4pxjtMgHA4y6GacEdJGPHicJVKOEenongG3sMBjWkGD8Wh94EoA2xh8cK+OOJwCRQj9sLd1lMSc+7H3dX8jEtLOiDO2Cf336CDb/5RD+c3H1cKXUbxIugrqbwxncNINPOxasl5aiXEBEc4koKTS0j+KIc+vt76Bsyvomgrzhi60/Qpx4zpPTD0uPVh9ds9grbfVytsR3s8ypte8RNv7Tbzf0x9cWDHWOkLn2Rpl/elsHvAPzQZWH/++D10Afu91HgT3HUOuOFccCOOjvsCyNDjCq8GeOZIV9xQKbxgcf5qQpt2C/8Ydw9xgb9Pu3Fx+zB/xB88ni29mHHMXMH4Vzhdgd29OPVwJj07Aj+QHHg/EPO3Ya8/i68wJbPgDxH+s/bQdMXfXN+9zk/3NLRr+YALMXPAteU8bmP1wRkPXZkbyZ4LkHC8fkTcfBNKxK4lYVTni24wQWfcWt9IQZwaMcrO59BqaOdFzQv3Lg6ac3xY5k+bl17o6tX+XHXyv7ZsyvDS5ee319fX8aaf+P+hQuPgU/8UvqlXzLFSJV8AT9DvgfPkE/0+WH/iRMX+vyY4+67T/VffnkZqXMNSbw04Gd7TCV+xIBQB9ev3+idPOmPJDAcJE+8WeM3akgTTDB+TlXvlLy99a0td1LKMem4FfY7pAgPfegWELshzjRO1crKoIcJY/LrqoXJ0C5EAicbNC8aIzxb0qd+Sa1qx5s0mMQcq67g8NPnLa1uW3kVxmKAL5wDyGKnRP+w1XMix5z53Lnq8cFfHouM81XVDrAbcFVVuwTf3IAFx0tetqMPL5q63/FzVAKxYOEkXvi0w7DPLKrAMeGIXgz65dgYR+a4ApAkGHd5C2oe/Uc89IWYxsA47M8Cx+VxctGTZ9+8M1ILIr7Lax450W/0xyta2FIHF2wkqP5DIOlRRl3GTzmzhlPOc4Tkw23kkG++wH4PK5XvEPdHO3ighCXTa7Sywt+j2tY7tFiRGN0Az51YBNoVfVfE5EMkGjnWENYGsj2/scNC/tYWUhs0nmH5DivC2MFz497w/HleAE4MsWPu8d1Wfi7/5jev7sa32vymjlE+Q5Z1oMevyflrQS/3mZTXr29jRzyNhXhlcPnyCp4r92DjxNzeXsGt4m4f98q9a9dWe6dObe/v7PAtzr1+fCbk50a/29rv88Ph/mBzkx9T8N1YJtwykmwPtxIDLJT+YHeXb9Qsp5UV2u3gzOLRtTfQGz55VwXPHz+Qpl8i3hTKTZwY6+EEK4l5cvjuq6VLeEjngrE+7eLiwaTgiXXi2A8GlO2GPOFVHzyBWA8Y6x7G4w+ScUVH3CPc6mAYAEjZeoGyTTvXAbaxphRPm6wNfIatZXViNVH6MiIZ28A5oNz5w/HFeHHbnMfHo6C2E8FwcviCQto82/FCxmc70rTBPFUJyXNDlHz7NZ9t7ls8/7irgdwf21DHfdqP7Yf6KCsuAmzzfLPmZ6Lk8c4IOyOSi4VJyV13HfVWHp1HyZ10ZcUfdRA7O9v7a2vrqp2gy7hQbCG21SFuv3ER2NbHHvw64erqTXuf/ezG6Ny5V0b8yh4/i7zjjm+H3++Hpzk+h4zv4ZU7JdvD4YpW2CuvXBmcPj3s7eycwthugObX4vyZJL8AcP0675vbP/THpKje3t7jO6TY9VaUmNvbu0jIE9gZtyBfQYLgXlTPJ/RFO8fLy6IThBM9wi11/Wy6pyvcALsu1pFOJvUti49MiPBBW3926c8xwyaSEwueuxomu36GIOovnxv1RYB8LyBMq7OxBXVMtc8muMCiG+rVO/F43yWozwXbBBemF+Pk/gLRJxct6/BX+g0ZLrSqueNEfD4v3OX8EUOM0X79sQbHz3g49zHnfAeT74DynDBBrMN33u2LOqb9RgDt+NEFaaL8CGN7mxfq/IYBwI8/eM6pHx+5cBfkbTG/4cTPHZl016/zyydMst3R2bNLo42NHe7KSjw5Avh5I+vlZX9LiAnI5ON7LPyCAL/md8stZ4eXL78K+R1pff0JzdxLL10Y8ds6sTO2fK917OSMnSh/OcB/sRFfnWNixpcE+OXsm27aBe9U/8KFl9Mzz7ypd/r0DhL0ZdzuykV68UXuooYDPoXdbcidEAk+xM7D3fUmJOWA30tF8m30VlfXeuW3dQgmJSdzZeUc+PUPQEeyGmt82McJpC53Yn9/i3Yiiq+JLS3xdjrk/AocTxS/djZC/6s4mdQZjyESiBeK0YgXDPLqr6nxa2k7eFSIxTf27bgJYH+13xrx+WsTXnwHHUesk75W57kzzRgDXJCZrNBMkGnwgnbfZWIQu7j1yCSwAnm0+QWPWubn/XFEXGV8EVMJftQQ55FgUp04scPbVCUQ1wK/fXPypP0wVrbD72CwjQtef59vwqR0Ahf9FTz3bcHuhd5tt60MX375LORL8PcS+jmLdbGJ5Lywf/r0HjaPE7j9fQHzWn+pnt+tffHFFzHH54f8EkB8be5DH9rsvfnNEz97DKhdnvixRcBH1V7vfb33vY9bqxPziSee6PNb7gS/Snf69Nv2b799o3f16maPH3rGl24DvM1lzVtd1l/4wrMawLlze0jec71XXrkFk/Bsn4l6jj/FA8AGz4i+2vD7qeZy942vL53BYvd3EQl+LsovhKd0TW3eMogAtrb8zSF+39F8f+eRb1CZzwf7+ovk5df44it7bUDSVrJtXIrdrr8YvrdX3xVgYaovopkAJ05kIiO++RHgN54yqXhi8QfCX50UdYKUIJ8Ljz5YZ7bQNk4u2kwK9Z2Nv0tqnMCFYGtML+YzN8fGU84ZwXnL5Bhi9yGWlrwD8fzxW2D8wL0+vzzf3J2GuMsZ7G9u3sD4TmB8XBv60rOwtHR9rJ+Vlev71697fCdPnobtxph8d9d/cMDvua6sLO/744qrOMeX9y9f5i3oMm5Xx/+aJb54/sADKfE7rHff7a/K+Q8unIgp/QiSMe1///e/j5tdp4QMjPFwxUdisjb7+77vfZWcXzx/5JFH5Ii0mFPAnZb1tWvXtMu++c28Jf49+5cuXapsz58/v//0009Xi7gEbTJZIf4UhzUnJMCLRCYnIr4cf/yofm7oALAwqzjPnRv/a4XyL1eOCn7xv/4LGf7ErsFFlskK438W1Q7qNOXlX9bMQnNRB+KjgcAkvSZOnlzdP3Nm/E+nbrrp9P6rr27IX/1l7/G/wJmMT+j4xBP0+eF06tTXVHZtf25FRC6U+L7vc+LxDt+b3NjwiDGbA9LXGV7v8f02/v+P1uQ7HqT0/wEgLLhCswltAAAAAABJRU5ErkJgg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marL="0" indent="0">
              <a:buNone/>
            </a:pPr>
            <a:r>
              <a:rPr lang="en-US" dirty="0"/>
              <a:t>A method for effective team meetings, problem solving, decision making and proposal/design evaluation.</a:t>
            </a:r>
          </a:p>
          <a:p>
            <a:pPr marL="0" indent="0">
              <a:buNone/>
            </a:pPr>
            <a:r>
              <a:rPr lang="en-US" dirty="0"/>
              <a:t>Can be used in businesses, schools and families for resolving issues and making decisions. </a:t>
            </a:r>
          </a:p>
          <a:p>
            <a:pPr marL="0" indent="0">
              <a:buNone/>
            </a:pPr>
            <a:r>
              <a:rPr lang="en-US" dirty="0"/>
              <a:t>Major organizations using Six Thinking Hats are: </a:t>
            </a:r>
          </a:p>
          <a:p>
            <a:endParaRPr lang="en-US" dirty="0"/>
          </a:p>
          <a:p>
            <a:r>
              <a:rPr lang="en-US" dirty="0"/>
              <a:t> </a:t>
            </a:r>
          </a:p>
        </p:txBody>
      </p:sp>
      <p:graphicFrame>
        <p:nvGraphicFramePr>
          <p:cNvPr id="2" name="Table 1"/>
          <p:cNvGraphicFramePr>
            <a:graphicFrameLocks noGrp="1"/>
          </p:cNvGraphicFramePr>
          <p:nvPr>
            <p:extLst>
              <p:ext uri="{D42A27DB-BD31-4B8C-83A1-F6EECF244321}">
                <p14:modId xmlns:p14="http://schemas.microsoft.com/office/powerpoint/2010/main" val="1132660679"/>
              </p:ext>
            </p:extLst>
          </p:nvPr>
        </p:nvGraphicFramePr>
        <p:xfrm>
          <a:off x="1640115" y="3883231"/>
          <a:ext cx="8128000" cy="1463040"/>
        </p:xfrm>
        <a:graphic>
          <a:graphicData uri="http://schemas.openxmlformats.org/drawingml/2006/table">
            <a:tbl>
              <a:tblPr firstRow="1" bandRow="1">
                <a:tableStyleId>{8799B23B-EC83-4686-B30A-512413B5E67A}</a:tableStyleId>
              </a:tblPr>
              <a:tblGrid>
                <a:gridCol w="4064000">
                  <a:extLst>
                    <a:ext uri="{9D8B030D-6E8A-4147-A177-3AD203B41FA5}">
                      <a16:colId xmlns:a16="http://schemas.microsoft.com/office/drawing/2014/main" val="230330585"/>
                    </a:ext>
                  </a:extLst>
                </a:gridCol>
                <a:gridCol w="4064000">
                  <a:extLst>
                    <a:ext uri="{9D8B030D-6E8A-4147-A177-3AD203B41FA5}">
                      <a16:colId xmlns:a16="http://schemas.microsoft.com/office/drawing/2014/main" val="13667254"/>
                    </a:ext>
                  </a:extLst>
                </a:gridCol>
              </a:tblGrid>
              <a:tr h="1149553">
                <a:tc>
                  <a:txBody>
                    <a:bodyPr/>
                    <a:lstStyle/>
                    <a:p>
                      <a:r>
                        <a:rPr lang="en-US" dirty="0"/>
                        <a:t>NASA </a:t>
                      </a:r>
                    </a:p>
                    <a:p>
                      <a:r>
                        <a:rPr lang="en-US" dirty="0"/>
                        <a:t>IBM </a:t>
                      </a:r>
                    </a:p>
                    <a:p>
                      <a:r>
                        <a:rPr lang="en-US" dirty="0"/>
                        <a:t>Siemens </a:t>
                      </a:r>
                    </a:p>
                    <a:p>
                      <a:r>
                        <a:rPr lang="en-US" dirty="0"/>
                        <a:t>Microsoft </a:t>
                      </a:r>
                    </a:p>
                    <a:p>
                      <a:r>
                        <a:rPr lang="en-US" dirty="0"/>
                        <a:t>Prudential Insurance </a:t>
                      </a:r>
                    </a:p>
                  </a:txBody>
                  <a:tcPr/>
                </a:tc>
                <a:tc>
                  <a:txBody>
                    <a:bodyPr/>
                    <a:lstStyle/>
                    <a:p>
                      <a:r>
                        <a:rPr lang="en-US" dirty="0"/>
                        <a:t>British Airways </a:t>
                      </a:r>
                    </a:p>
                    <a:p>
                      <a:r>
                        <a:rPr lang="en-US" dirty="0"/>
                        <a:t>Speedo, </a:t>
                      </a:r>
                    </a:p>
                    <a:p>
                      <a:r>
                        <a:rPr lang="en-US" dirty="0"/>
                        <a:t>Federal Express</a:t>
                      </a:r>
                    </a:p>
                    <a:p>
                      <a:r>
                        <a:rPr lang="en-US" dirty="0" err="1"/>
                        <a:t>Pepsico</a:t>
                      </a:r>
                      <a:endParaRPr lang="en-US" dirty="0"/>
                    </a:p>
                    <a:p>
                      <a:r>
                        <a:rPr lang="en-US" dirty="0"/>
                        <a:t>DuPont </a:t>
                      </a:r>
                    </a:p>
                  </a:txBody>
                  <a:tcPr/>
                </a:tc>
                <a:extLst>
                  <a:ext uri="{0D108BD9-81ED-4DB2-BD59-A6C34878D82A}">
                    <a16:rowId xmlns:a16="http://schemas.microsoft.com/office/drawing/2014/main" val="4020629748"/>
                  </a:ext>
                </a:extLst>
              </a:tr>
            </a:tbl>
          </a:graphicData>
        </a:graphic>
      </p:graphicFrame>
    </p:spTree>
    <p:extLst>
      <p:ext uri="{BB962C8B-B14F-4D97-AF65-F5344CB8AC3E}">
        <p14:creationId xmlns:p14="http://schemas.microsoft.com/office/powerpoint/2010/main" val="369145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6592" y="985836"/>
            <a:ext cx="7924800" cy="4886325"/>
          </a:xfrm>
          <a:prstGeom prst="rect">
            <a:avLst/>
          </a:prstGeom>
        </p:spPr>
      </p:pic>
    </p:spTree>
    <p:extLst>
      <p:ext uri="{BB962C8B-B14F-4D97-AF65-F5344CB8AC3E}">
        <p14:creationId xmlns:p14="http://schemas.microsoft.com/office/powerpoint/2010/main" val="263607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Using the hats</a:t>
            </a:r>
          </a:p>
        </p:txBody>
      </p:sp>
      <p:sp>
        <p:nvSpPr>
          <p:cNvPr id="2" name="Content Placeholder 1"/>
          <p:cNvSpPr>
            <a:spLocks noGrp="1"/>
          </p:cNvSpPr>
          <p:nvPr>
            <p:ph idx="1"/>
          </p:nvPr>
        </p:nvSpPr>
        <p:spPr/>
        <p:txBody>
          <a:bodyPr/>
          <a:lstStyle/>
          <a:p>
            <a:r>
              <a:rPr lang="en-US" dirty="0"/>
              <a:t>1.  Use blue hat at the beginning and end.  Blue hat is usually worn by the facilitator.</a:t>
            </a:r>
          </a:p>
          <a:p>
            <a:r>
              <a:rPr lang="en-US" dirty="0"/>
              <a:t>2.  Use any hat, as often as needed  Hats can be used individually at any point or as a sequence of two, three, four or more hats.  </a:t>
            </a:r>
          </a:p>
          <a:p>
            <a:r>
              <a:rPr lang="en-US" dirty="0"/>
              <a:t>3.  Sequence can be preset or evolving  Not necessary to use every hat! </a:t>
            </a:r>
          </a:p>
          <a:p>
            <a:r>
              <a:rPr lang="en-US" dirty="0"/>
              <a:t>4.  Time under each hat: generally, short</a:t>
            </a:r>
          </a:p>
          <a:p>
            <a:r>
              <a:rPr lang="en-US" dirty="0"/>
              <a:t>5.  Requires discipline from each person to stay focused.  </a:t>
            </a:r>
          </a:p>
          <a:p>
            <a:r>
              <a:rPr lang="en-US" dirty="0"/>
              <a:t>6.  Adds an element of play </a:t>
            </a:r>
          </a:p>
          <a:p>
            <a:r>
              <a:rPr lang="en-US" dirty="0"/>
              <a:t>7.  Can be used by individuals and groups.</a:t>
            </a:r>
          </a:p>
        </p:txBody>
      </p:sp>
    </p:spTree>
    <p:extLst>
      <p:ext uri="{BB962C8B-B14F-4D97-AF65-F5344CB8AC3E}">
        <p14:creationId xmlns:p14="http://schemas.microsoft.com/office/powerpoint/2010/main" val="11260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the 6 Thinking Hats</a:t>
            </a:r>
          </a:p>
        </p:txBody>
      </p:sp>
      <p:graphicFrame>
        <p:nvGraphicFramePr>
          <p:cNvPr id="4" name="Table 3"/>
          <p:cNvGraphicFramePr>
            <a:graphicFrameLocks noGrp="1"/>
          </p:cNvGraphicFramePr>
          <p:nvPr>
            <p:extLst>
              <p:ext uri="{D42A27DB-BD31-4B8C-83A1-F6EECF244321}">
                <p14:modId xmlns:p14="http://schemas.microsoft.com/office/powerpoint/2010/main" val="3064502286"/>
              </p:ext>
            </p:extLst>
          </p:nvPr>
        </p:nvGraphicFramePr>
        <p:xfrm>
          <a:off x="923544" y="2157984"/>
          <a:ext cx="10168128" cy="3931920"/>
        </p:xfrm>
        <a:graphic>
          <a:graphicData uri="http://schemas.openxmlformats.org/drawingml/2006/table">
            <a:tbl>
              <a:tblPr firstRow="1" bandRow="1">
                <a:tableStyleId>{8799B23B-EC83-4686-B30A-512413B5E67A}</a:tableStyleId>
              </a:tblPr>
              <a:tblGrid>
                <a:gridCol w="5148072">
                  <a:extLst>
                    <a:ext uri="{9D8B030D-6E8A-4147-A177-3AD203B41FA5}">
                      <a16:colId xmlns:a16="http://schemas.microsoft.com/office/drawing/2014/main" val="20000"/>
                    </a:ext>
                  </a:extLst>
                </a:gridCol>
                <a:gridCol w="5020056">
                  <a:extLst>
                    <a:ext uri="{9D8B030D-6E8A-4147-A177-3AD203B41FA5}">
                      <a16:colId xmlns:a16="http://schemas.microsoft.com/office/drawing/2014/main" val="20001"/>
                    </a:ext>
                  </a:extLst>
                </a:gridCol>
              </a:tblGrid>
              <a:tr h="3922776">
                <a:tc>
                  <a:txBody>
                    <a:bodyPr/>
                    <a:lstStyle/>
                    <a:p>
                      <a:pPr marL="342900" indent="-342900">
                        <a:buFont typeface="+mj-lt"/>
                        <a:buAutoNum type="arabicPeriod"/>
                      </a:pPr>
                      <a:r>
                        <a:rPr lang="en-US" b="1" dirty="0"/>
                        <a:t>Maximize</a:t>
                      </a:r>
                      <a:r>
                        <a:rPr lang="en-US" dirty="0"/>
                        <a:t> productive collaboration and minimize counterproductive interaction/behavior</a:t>
                      </a:r>
                      <a:br>
                        <a:rPr lang="en-US" dirty="0"/>
                      </a:br>
                      <a:endParaRPr lang="en-US" dirty="0"/>
                    </a:p>
                    <a:p>
                      <a:pPr marL="342900" indent="-342900">
                        <a:buFont typeface="+mj-lt"/>
                        <a:buAutoNum type="arabicPeriod"/>
                      </a:pPr>
                      <a:r>
                        <a:rPr lang="en-US" b="1" dirty="0"/>
                        <a:t>Consider</a:t>
                      </a:r>
                      <a:r>
                        <a:rPr lang="en-US" dirty="0"/>
                        <a:t> issues, problems, decisions, and opportunities systematically</a:t>
                      </a:r>
                      <a:br>
                        <a:rPr lang="en-US" dirty="0"/>
                      </a:br>
                      <a:endParaRPr lang="en-US" dirty="0"/>
                    </a:p>
                    <a:p>
                      <a:pPr marL="342900" indent="-342900">
                        <a:buFont typeface="+mj-lt"/>
                        <a:buAutoNum type="arabicPeriod"/>
                      </a:pPr>
                      <a:r>
                        <a:rPr lang="en-US" b="1" dirty="0"/>
                        <a:t>Generate </a:t>
                      </a:r>
                      <a:r>
                        <a:rPr lang="en-US" dirty="0"/>
                        <a:t>more, better and innovative ideas and solutions</a:t>
                      </a:r>
                      <a:br>
                        <a:rPr lang="en-US" dirty="0"/>
                      </a:br>
                      <a:endParaRPr lang="en-US" dirty="0"/>
                    </a:p>
                    <a:p>
                      <a:pPr marL="342900" indent="-342900">
                        <a:buFont typeface="+mj-lt"/>
                        <a:buAutoNum type="arabicPeriod"/>
                      </a:pPr>
                      <a:r>
                        <a:rPr lang="en-US" b="1" dirty="0"/>
                        <a:t>Reduce</a:t>
                      </a:r>
                      <a:r>
                        <a:rPr lang="en-US" dirty="0"/>
                        <a:t> conflict among team members </a:t>
                      </a:r>
                      <a:br>
                        <a:rPr lang="en-US" dirty="0"/>
                      </a:br>
                      <a:endParaRPr lang="en-US" dirty="0"/>
                    </a:p>
                    <a:p>
                      <a:pPr marL="342900" indent="-342900">
                        <a:buFont typeface="+mj-lt"/>
                        <a:buAutoNum type="arabicPeriod"/>
                      </a:pPr>
                      <a:r>
                        <a:rPr lang="en-US" b="1" dirty="0"/>
                        <a:t>Create</a:t>
                      </a:r>
                      <a:r>
                        <a:rPr lang="en-US" dirty="0"/>
                        <a:t> dynamic, results oriented meetings that make people want to participate</a:t>
                      </a:r>
                    </a:p>
                    <a:p>
                      <a:pPr marL="342900" indent="-342900">
                        <a:buFont typeface="+mj-lt"/>
                        <a:buAutoNum type="arabicPeriod"/>
                      </a:pPr>
                      <a:endParaRPr lang="en-US" dirty="0"/>
                    </a:p>
                  </a:txBody>
                  <a:tcPr/>
                </a:tc>
                <a:tc>
                  <a:txBody>
                    <a:bodyPr/>
                    <a:lstStyle/>
                    <a:p>
                      <a:pPr marL="342900" indent="-342900">
                        <a:buFont typeface="+mj-lt"/>
                        <a:buAutoNum type="arabicPeriod" startAt="6"/>
                      </a:pPr>
                      <a:r>
                        <a:rPr lang="en-US" b="1" dirty="0"/>
                        <a:t>Think</a:t>
                      </a:r>
                      <a:r>
                        <a:rPr lang="en-US" dirty="0"/>
                        <a:t> clearly and objectively</a:t>
                      </a:r>
                      <a:br>
                        <a:rPr lang="en-US" dirty="0"/>
                      </a:br>
                      <a:endParaRPr lang="en-US" dirty="0"/>
                    </a:p>
                    <a:p>
                      <a:pPr marL="342900" indent="-342900">
                        <a:buFont typeface="+mj-lt"/>
                        <a:buAutoNum type="arabicPeriod" startAt="6"/>
                      </a:pPr>
                      <a:r>
                        <a:rPr lang="en-US" b="1" dirty="0"/>
                        <a:t>View</a:t>
                      </a:r>
                      <a:r>
                        <a:rPr lang="en-US" dirty="0"/>
                        <a:t> problems from new and unusual angles</a:t>
                      </a:r>
                      <a:br>
                        <a:rPr lang="en-US" dirty="0"/>
                      </a:br>
                      <a:endParaRPr lang="en-US" dirty="0"/>
                    </a:p>
                    <a:p>
                      <a:pPr marL="342900" indent="-342900">
                        <a:buFont typeface="+mj-lt"/>
                        <a:buAutoNum type="arabicPeriod" startAt="6"/>
                      </a:pPr>
                      <a:r>
                        <a:rPr lang="en-US" b="1" dirty="0"/>
                        <a:t>See</a:t>
                      </a:r>
                      <a:r>
                        <a:rPr lang="en-US" dirty="0"/>
                        <a:t> all sides of a situation</a:t>
                      </a:r>
                      <a:br>
                        <a:rPr lang="en-US" dirty="0"/>
                      </a:br>
                      <a:endParaRPr lang="en-US" dirty="0"/>
                    </a:p>
                    <a:p>
                      <a:pPr marL="342900" indent="-342900">
                        <a:buFont typeface="+mj-lt"/>
                        <a:buAutoNum type="arabicPeriod" startAt="6"/>
                      </a:pPr>
                      <a:r>
                        <a:rPr lang="en-US" b="1" dirty="0"/>
                        <a:t>Go</a:t>
                      </a:r>
                      <a:r>
                        <a:rPr lang="en-US" dirty="0"/>
                        <a:t> beyond the obvious to discover effective alternate solutions</a:t>
                      </a:r>
                      <a:br>
                        <a:rPr lang="en-US" dirty="0"/>
                      </a:br>
                      <a:endParaRPr lang="en-US" dirty="0"/>
                    </a:p>
                    <a:p>
                      <a:pPr marL="342900" indent="-342900">
                        <a:buFont typeface="+mj-lt"/>
                        <a:buAutoNum type="arabicPeriod" startAt="6"/>
                      </a:pPr>
                      <a:r>
                        <a:rPr lang="en-US" b="1" dirty="0"/>
                        <a:t>Spot</a:t>
                      </a:r>
                      <a:r>
                        <a:rPr lang="en-US" dirty="0"/>
                        <a:t> opportunities where others see only problems</a:t>
                      </a:r>
                    </a:p>
                    <a:p>
                      <a:pPr marL="342900" indent="-342900">
                        <a:buFont typeface="+mj-lt"/>
                        <a:buAutoNum type="arabicPeriod" startAt="6"/>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a:t>
                      </a:r>
                      <a:r>
                        <a:rPr lang="en-US" baseline="0" dirty="0"/>
                        <a:t>  </a:t>
                      </a:r>
                      <a:r>
                        <a:rPr lang="en-US" sz="1400" b="1" u="sng" kern="1200" dirty="0">
                          <a:solidFill>
                            <a:schemeClr val="tx1"/>
                          </a:solidFill>
                          <a:effectLst/>
                          <a:latin typeface="+mn-lt"/>
                          <a:ea typeface="+mn-ea"/>
                          <a:cs typeface="+mn-cs"/>
                          <a:hlinkClick r:id="rId2"/>
                        </a:rPr>
                        <a:t>http://www.debonogroup.com/six_thinking_hats.php</a:t>
                      </a:r>
                      <a:endParaRPr lang="en-US" sz="1400" b="1" kern="1200" dirty="0">
                        <a:solidFill>
                          <a:schemeClr val="tx1"/>
                        </a:solidFill>
                        <a:effectLst/>
                        <a:latin typeface="+mn-lt"/>
                        <a:ea typeface="+mn-ea"/>
                        <a:cs typeface="+mn-cs"/>
                      </a:endParaRPr>
                    </a:p>
                    <a:p>
                      <a:endParaRPr lang="en-US"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63236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would you use this technique?</a:t>
            </a:r>
          </a:p>
        </p:txBody>
      </p:sp>
      <p:pic>
        <p:nvPicPr>
          <p:cNvPr id="3074" name="Picture 2" descr="C:\Users\Amy\AppData\Local\Microsoft\Windows\Temporary Internet Files\Content.IE5\JRD6664P\question_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844040"/>
            <a:ext cx="4023360"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04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your attention!</a:t>
            </a:r>
          </a:p>
        </p:txBody>
      </p:sp>
      <p:sp>
        <p:nvSpPr>
          <p:cNvPr id="3" name="Content Placeholder 2"/>
          <p:cNvSpPr>
            <a:spLocks noGrp="1"/>
          </p:cNvSpPr>
          <p:nvPr>
            <p:ph idx="1"/>
          </p:nvPr>
        </p:nvSpPr>
        <p:spPr/>
        <p:txBody>
          <a:bodyPr/>
          <a:lstStyle/>
          <a:p>
            <a:endParaRPr lang="en-US" i="1" dirty="0"/>
          </a:p>
          <a:p>
            <a:pPr marL="0" indent="0">
              <a:buNone/>
            </a:pPr>
            <a:r>
              <a:rPr lang="en-US" sz="5400" i="1" dirty="0"/>
              <a:t>I appreciate you putting on your “thinking caps”!</a:t>
            </a:r>
          </a:p>
          <a:p>
            <a:endParaRPr lang="en-US" sz="5400" i="1" dirty="0"/>
          </a:p>
          <a:p>
            <a:endParaRPr lang="en-US" i="1" dirty="0"/>
          </a:p>
          <a:p>
            <a:endParaRPr lang="en-US" i="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1837" y="3518726"/>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826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400</TotalTime>
  <Words>447</Words>
  <Application>Microsoft Macintosh PowerPoint</Application>
  <PresentationFormat>Widescreen</PresentationFormat>
  <Paragraphs>126</Paragraphs>
  <Slides>18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Calibri</vt:lpstr>
      <vt:lpstr>Calibri Light</vt:lpstr>
      <vt:lpstr>Times New Roman</vt:lpstr>
      <vt:lpstr>Retrospect</vt:lpstr>
      <vt:lpstr>Teaching Critical Thinking Skills More Creatively</vt:lpstr>
      <vt:lpstr>PowerPoint Presentation</vt:lpstr>
      <vt:lpstr>Definition of critical thinking skills</vt:lpstr>
      <vt:lpstr>Why teach critical thinking skills?</vt:lpstr>
      <vt:lpstr>My top 3 reasons are you need these skills in…</vt:lpstr>
      <vt:lpstr>21st Century Skills</vt:lpstr>
      <vt:lpstr>Edward Bono’s 6 Thinking Hats</vt:lpstr>
      <vt:lpstr>PowerPoint Presentation</vt:lpstr>
      <vt:lpstr>PowerPoint Presentation</vt:lpstr>
      <vt:lpstr>PowerPoint Presentation</vt:lpstr>
      <vt:lpstr>PowerPoint Presentation</vt:lpstr>
      <vt:lpstr>Solve the problems your group gets using the 6 Hat Thinking.</vt:lpstr>
      <vt:lpstr>Fun Fact:  Who uses it?</vt:lpstr>
      <vt:lpstr>PowerPoint Presentation</vt:lpstr>
      <vt:lpstr>Using the hats</vt:lpstr>
      <vt:lpstr>Benefits of using the 6 Thinking Hats</vt:lpstr>
      <vt:lpstr>How would you use this technique?</vt:lpstr>
      <vt:lpstr>Thank you for your attention!</vt:lpstr>
    </vt:vector>
  </TitlesOfParts>
  <Company>Central New Mexico Community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Critical Thinking Skills More Creatively</dc:title>
  <dc:creator>CHRISTENSEN, AMY</dc:creator>
  <cp:lastModifiedBy>Laura McIndoo</cp:lastModifiedBy>
  <cp:revision>20</cp:revision>
  <dcterms:created xsi:type="dcterms:W3CDTF">2019-02-07T17:37:25Z</dcterms:created>
  <dcterms:modified xsi:type="dcterms:W3CDTF">2019-02-17T20:18:23Z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